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13716000" cx="24384000"/>
  <p:notesSz cx="6858000" cy="9144000"/>
  <p:embeddedFontLst>
    <p:embeddedFont>
      <p:font typeface="Open Sans SemiBold"/>
      <p:regular r:id="rId22"/>
      <p:bold r:id="rId23"/>
      <p:italic r:id="rId24"/>
      <p:boldItalic r:id="rId25"/>
    </p:embeddedFont>
    <p:embeddedFont>
      <p:font typeface="Helvetica Neue"/>
      <p:regular r:id="rId26"/>
      <p:bold r:id="rId27"/>
      <p:italic r:id="rId28"/>
      <p:boldItalic r:id="rId29"/>
    </p:embeddedFont>
    <p:embeddedFont>
      <p:font typeface="Open Sans Medium"/>
      <p:regular r:id="rId30"/>
      <p:bold r:id="rId31"/>
      <p:italic r:id="rId32"/>
      <p:boldItalic r:id="rId33"/>
    </p:embeddedFont>
    <p:embeddedFont>
      <p:font typeface="Oswald"/>
      <p:regular r:id="rId34"/>
      <p:bold r:id="rId35"/>
    </p:embeddedFont>
    <p:embeddedFont>
      <p:font typeface="Open Sans Light"/>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iRjvLdi0L0HOKIK9fMVjwDSMRT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6.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font" Target="fonts/OpenSansSemiBold-regular.fntdata"/><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OpenSans-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regular.fntdata"/><Relationship Id="rId25" Type="http://schemas.openxmlformats.org/officeDocument/2006/relationships/font" Target="fonts/OpenSansSemiBold-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Medium-bold.fntdata"/><Relationship Id="rId30" Type="http://schemas.openxmlformats.org/officeDocument/2006/relationships/font" Target="fonts/OpenSansMedium-regular.fntdata"/><Relationship Id="rId11" Type="http://schemas.openxmlformats.org/officeDocument/2006/relationships/slide" Target="slides/slide7.xml"/><Relationship Id="rId33" Type="http://schemas.openxmlformats.org/officeDocument/2006/relationships/font" Target="fonts/OpenSansMedium-boldItalic.fntdata"/><Relationship Id="rId10" Type="http://schemas.openxmlformats.org/officeDocument/2006/relationships/slide" Target="slides/slide6.xml"/><Relationship Id="rId32" Type="http://schemas.openxmlformats.org/officeDocument/2006/relationships/font" Target="fonts/OpenSansMedium-italic.fntdata"/><Relationship Id="rId13" Type="http://schemas.openxmlformats.org/officeDocument/2006/relationships/slide" Target="slides/slide9.xml"/><Relationship Id="rId35" Type="http://schemas.openxmlformats.org/officeDocument/2006/relationships/font" Target="fonts/Oswald-bold.fntdata"/><Relationship Id="rId12" Type="http://schemas.openxmlformats.org/officeDocument/2006/relationships/slide" Target="slides/slide8.xml"/><Relationship Id="rId34" Type="http://schemas.openxmlformats.org/officeDocument/2006/relationships/font" Target="fonts/Oswald-regular.fntdata"/><Relationship Id="rId15" Type="http://schemas.openxmlformats.org/officeDocument/2006/relationships/slide" Target="slides/slide11.xml"/><Relationship Id="rId37" Type="http://schemas.openxmlformats.org/officeDocument/2006/relationships/font" Target="fonts/OpenSansLight-bold.fntdata"/><Relationship Id="rId14" Type="http://schemas.openxmlformats.org/officeDocument/2006/relationships/slide" Target="slides/slide10.xml"/><Relationship Id="rId36" Type="http://schemas.openxmlformats.org/officeDocument/2006/relationships/font" Target="fonts/OpenSansLight-regular.fntdata"/><Relationship Id="rId17" Type="http://schemas.openxmlformats.org/officeDocument/2006/relationships/slide" Target="slides/slide13.xml"/><Relationship Id="rId39" Type="http://schemas.openxmlformats.org/officeDocument/2006/relationships/font" Target="fonts/OpenSansLight-boldItalic.fntdata"/><Relationship Id="rId16" Type="http://schemas.openxmlformats.org/officeDocument/2006/relationships/slide" Target="slides/slide12.xml"/><Relationship Id="rId38" Type="http://schemas.openxmlformats.org/officeDocument/2006/relationships/font" Target="fonts/OpenSansLigh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bservatorioenvejecimiento.uc.cl/wp-content/uploads/2021/06/Reporte-Envejecimiento-enfermedades-cro%CC%81nicas-y-factores-de-riesgo.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9d3f02c6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g239d3f02c68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9d3f02c68_3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g239d3f02c68_3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9d3f02c68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g239d3f02c68_3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9d3f02c68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g239d3f02c68_1_2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39d3f02c68_1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g239d3f02c68_1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9d3f02c68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g239d3f02c68_1_3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9d3f02c68_1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g239d3f02c68_1_3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9d3f02c68_3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g239d3f02c68_3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9d3f02c68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g239d3f02c68_4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9d3f02c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239d3f02c6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39d3f02c68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g239d3f02c68_2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39d3f02c68_3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g239d3f02c68_3_1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9d3f02c68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g239d3f02c68_3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39d3f02c68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g239d3f02c68_3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9d3f02c68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g239d3f02c68_3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9d3f02c68_1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g239d3f02c68_1_2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9d3f02c68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g239d3f02c68_1_3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s-ES" u="sng">
                <a:solidFill>
                  <a:schemeClr val="hlink"/>
                </a:solidFill>
                <a:hlinkClick r:id="rId2"/>
              </a:rPr>
              <a:t>https://observatorioenvejecimiento.uc.cl/wp-content/uploads/2021/06/Reporte-Envejecimiento-enfermedades-cro%CC%81nicas-y-factores-de-riesgo.pdf</a:t>
            </a:r>
            <a:br>
              <a:rPr lang="es-ES"/>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1">
    <p:spTree>
      <p:nvGrpSpPr>
        <p:cNvPr id="9" name="Shape 9"/>
        <p:cNvGrpSpPr/>
        <p:nvPr/>
      </p:nvGrpSpPr>
      <p:grpSpPr>
        <a:xfrm>
          <a:off x="0" y="0"/>
          <a:ext cx="0" cy="0"/>
          <a:chOff x="0" y="0"/>
          <a:chExt cx="0" cy="0"/>
        </a:xfrm>
      </p:grpSpPr>
      <p:pic>
        <p:nvPicPr>
          <p:cNvPr id="10" name="Google Shape;10;g239d3f02c68_2_96"/>
          <p:cNvPicPr preferRelativeResize="0"/>
          <p:nvPr/>
        </p:nvPicPr>
        <p:blipFill rotWithShape="1">
          <a:blip r:embed="rId2">
            <a:alphaModFix/>
          </a:blip>
          <a:srcRect b="0" l="0" r="7611" t="0"/>
          <a:stretch/>
        </p:blipFill>
        <p:spPr>
          <a:xfrm>
            <a:off x="8885667" y="2071200"/>
            <a:ext cx="14797668" cy="10668934"/>
          </a:xfrm>
          <a:prstGeom prst="rect">
            <a:avLst/>
          </a:prstGeom>
          <a:noFill/>
          <a:ln>
            <a:noFill/>
          </a:ln>
        </p:spPr>
      </p:pic>
      <p:pic>
        <p:nvPicPr>
          <p:cNvPr id="11" name="Google Shape;11;g239d3f02c68_2_96"/>
          <p:cNvPicPr preferRelativeResize="0"/>
          <p:nvPr/>
        </p:nvPicPr>
        <p:blipFill rotWithShape="1">
          <a:blip r:embed="rId3">
            <a:alphaModFix/>
          </a:blip>
          <a:srcRect b="0" l="0" r="0" t="0"/>
          <a:stretch/>
        </p:blipFill>
        <p:spPr>
          <a:xfrm>
            <a:off x="689463" y="319275"/>
            <a:ext cx="3664400" cy="1480959"/>
          </a:xfrm>
          <a:prstGeom prst="rect">
            <a:avLst/>
          </a:prstGeom>
          <a:noFill/>
          <a:ln>
            <a:noFill/>
          </a:ln>
        </p:spPr>
      </p:pic>
      <p:sp>
        <p:nvSpPr>
          <p:cNvPr id="12" name="Google Shape;12;g239d3f02c68_2_96"/>
          <p:cNvSpPr/>
          <p:nvPr/>
        </p:nvSpPr>
        <p:spPr>
          <a:xfrm>
            <a:off x="4934400" y="4110000"/>
            <a:ext cx="5883300" cy="5884800"/>
          </a:xfrm>
          <a:prstGeom prst="roundRect">
            <a:avLst>
              <a:gd fmla="val 16667" name="adj"/>
            </a:avLst>
          </a:prstGeom>
          <a:solidFill>
            <a:srgbClr val="1896D3"/>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39d3f02c68_2_96"/>
          <p:cNvSpPr/>
          <p:nvPr/>
        </p:nvSpPr>
        <p:spPr>
          <a:xfrm>
            <a:off x="7788933" y="7283733"/>
            <a:ext cx="4954500" cy="4953600"/>
          </a:xfrm>
          <a:prstGeom prst="roundRect">
            <a:avLst>
              <a:gd fmla="val 16667" name="adj"/>
            </a:avLst>
          </a:prstGeom>
          <a:noFill/>
          <a:ln cap="flat" cmpd="sng" w="38100">
            <a:solidFill>
              <a:srgbClr val="F9BE00"/>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g239d3f02c68_2_96"/>
          <p:cNvSpPr txBox="1"/>
          <p:nvPr>
            <p:ph type="title"/>
          </p:nvPr>
        </p:nvSpPr>
        <p:spPr>
          <a:xfrm>
            <a:off x="2515800" y="4419667"/>
            <a:ext cx="7199100" cy="1644000"/>
          </a:xfrm>
          <a:prstGeom prst="rect">
            <a:avLst/>
          </a:prstGeom>
          <a:noFill/>
          <a:ln>
            <a:noFill/>
          </a:ln>
        </p:spPr>
        <p:txBody>
          <a:bodyPr anchorCtr="0" anchor="t" bIns="50800" lIns="50800" spcFirstLastPara="1" rIns="50800" wrap="square" tIns="50800">
            <a:normAutofit/>
          </a:bodyPr>
          <a:lstStyle>
            <a:lvl1pPr lvl="0" algn="l">
              <a:lnSpc>
                <a:spcPct val="90000"/>
              </a:lnSpc>
              <a:spcBef>
                <a:spcPts val="0"/>
              </a:spcBef>
              <a:spcAft>
                <a:spcPts val="0"/>
              </a:spcAft>
              <a:buSzPts val="5000"/>
              <a:buFont typeface="Open Sans"/>
              <a:buNone/>
              <a:defRPr b="1">
                <a:latin typeface="Open Sans"/>
                <a:ea typeface="Open Sans"/>
                <a:cs typeface="Open Sans"/>
                <a:sym typeface="Open Sans"/>
              </a:defRPr>
            </a:lvl1pPr>
            <a:lvl2pPr lvl="1" algn="l">
              <a:lnSpc>
                <a:spcPct val="90000"/>
              </a:lnSpc>
              <a:spcBef>
                <a:spcPts val="0"/>
              </a:spcBef>
              <a:spcAft>
                <a:spcPts val="0"/>
              </a:spcAft>
              <a:buSzPts val="5000"/>
              <a:buFont typeface="Open Sans"/>
              <a:buNone/>
              <a:defRPr b="1">
                <a:latin typeface="Open Sans"/>
                <a:ea typeface="Open Sans"/>
                <a:cs typeface="Open Sans"/>
                <a:sym typeface="Open Sans"/>
              </a:defRPr>
            </a:lvl2pPr>
            <a:lvl3pPr lvl="2" algn="l">
              <a:lnSpc>
                <a:spcPct val="90000"/>
              </a:lnSpc>
              <a:spcBef>
                <a:spcPts val="0"/>
              </a:spcBef>
              <a:spcAft>
                <a:spcPts val="0"/>
              </a:spcAft>
              <a:buSzPts val="5000"/>
              <a:buFont typeface="Open Sans"/>
              <a:buNone/>
              <a:defRPr b="1">
                <a:latin typeface="Open Sans"/>
                <a:ea typeface="Open Sans"/>
                <a:cs typeface="Open Sans"/>
                <a:sym typeface="Open Sans"/>
              </a:defRPr>
            </a:lvl3pPr>
            <a:lvl4pPr lvl="3" algn="l">
              <a:lnSpc>
                <a:spcPct val="90000"/>
              </a:lnSpc>
              <a:spcBef>
                <a:spcPts val="0"/>
              </a:spcBef>
              <a:spcAft>
                <a:spcPts val="0"/>
              </a:spcAft>
              <a:buSzPts val="5000"/>
              <a:buFont typeface="Open Sans"/>
              <a:buNone/>
              <a:defRPr b="1">
                <a:latin typeface="Open Sans"/>
                <a:ea typeface="Open Sans"/>
                <a:cs typeface="Open Sans"/>
                <a:sym typeface="Open Sans"/>
              </a:defRPr>
            </a:lvl4pPr>
            <a:lvl5pPr lvl="4" algn="l">
              <a:lnSpc>
                <a:spcPct val="90000"/>
              </a:lnSpc>
              <a:spcBef>
                <a:spcPts val="0"/>
              </a:spcBef>
              <a:spcAft>
                <a:spcPts val="0"/>
              </a:spcAft>
              <a:buSzPts val="5000"/>
              <a:buFont typeface="Open Sans"/>
              <a:buNone/>
              <a:defRPr b="1">
                <a:latin typeface="Open Sans"/>
                <a:ea typeface="Open Sans"/>
                <a:cs typeface="Open Sans"/>
                <a:sym typeface="Open Sans"/>
              </a:defRPr>
            </a:lvl5pPr>
            <a:lvl6pPr lvl="5" algn="l">
              <a:lnSpc>
                <a:spcPct val="90000"/>
              </a:lnSpc>
              <a:spcBef>
                <a:spcPts val="0"/>
              </a:spcBef>
              <a:spcAft>
                <a:spcPts val="0"/>
              </a:spcAft>
              <a:buSzPts val="5000"/>
              <a:buFont typeface="Open Sans"/>
              <a:buNone/>
              <a:defRPr b="1">
                <a:latin typeface="Open Sans"/>
                <a:ea typeface="Open Sans"/>
                <a:cs typeface="Open Sans"/>
                <a:sym typeface="Open Sans"/>
              </a:defRPr>
            </a:lvl6pPr>
            <a:lvl7pPr lvl="6" algn="l">
              <a:lnSpc>
                <a:spcPct val="90000"/>
              </a:lnSpc>
              <a:spcBef>
                <a:spcPts val="0"/>
              </a:spcBef>
              <a:spcAft>
                <a:spcPts val="0"/>
              </a:spcAft>
              <a:buSzPts val="5000"/>
              <a:buFont typeface="Open Sans"/>
              <a:buNone/>
              <a:defRPr b="1">
                <a:latin typeface="Open Sans"/>
                <a:ea typeface="Open Sans"/>
                <a:cs typeface="Open Sans"/>
                <a:sym typeface="Open Sans"/>
              </a:defRPr>
            </a:lvl7pPr>
            <a:lvl8pPr lvl="7" algn="l">
              <a:lnSpc>
                <a:spcPct val="90000"/>
              </a:lnSpc>
              <a:spcBef>
                <a:spcPts val="0"/>
              </a:spcBef>
              <a:spcAft>
                <a:spcPts val="0"/>
              </a:spcAft>
              <a:buSzPts val="5000"/>
              <a:buFont typeface="Open Sans"/>
              <a:buNone/>
              <a:defRPr b="1">
                <a:latin typeface="Open Sans"/>
                <a:ea typeface="Open Sans"/>
                <a:cs typeface="Open Sans"/>
                <a:sym typeface="Open Sans"/>
              </a:defRPr>
            </a:lvl8pPr>
            <a:lvl9pPr lvl="8" algn="l">
              <a:lnSpc>
                <a:spcPct val="90000"/>
              </a:lnSpc>
              <a:spcBef>
                <a:spcPts val="0"/>
              </a:spcBef>
              <a:spcAft>
                <a:spcPts val="0"/>
              </a:spcAft>
              <a:buSzPts val="5000"/>
              <a:buFont typeface="Open Sans"/>
              <a:buNone/>
              <a:defRPr b="1">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5">
    <p:spTree>
      <p:nvGrpSpPr>
        <p:cNvPr id="51" name="Shape 51"/>
        <p:cNvGrpSpPr/>
        <p:nvPr/>
      </p:nvGrpSpPr>
      <p:grpSpPr>
        <a:xfrm>
          <a:off x="0" y="0"/>
          <a:ext cx="0" cy="0"/>
          <a:chOff x="0" y="0"/>
          <a:chExt cx="0" cy="0"/>
        </a:xfrm>
      </p:grpSpPr>
      <p:sp>
        <p:nvSpPr>
          <p:cNvPr id="52" name="Google Shape;52;p20"/>
          <p:cNvSpPr/>
          <p:nvPr>
            <p:ph idx="2" type="pic"/>
          </p:nvPr>
        </p:nvSpPr>
        <p:spPr>
          <a:xfrm>
            <a:off x="635000" y="496093"/>
            <a:ext cx="11557001" cy="6500814"/>
          </a:xfrm>
          <a:prstGeom prst="rect">
            <a:avLst/>
          </a:prstGeom>
          <a:noFill/>
          <a:ln>
            <a:noFill/>
          </a:ln>
        </p:spPr>
      </p:sp>
      <p:sp>
        <p:nvSpPr>
          <p:cNvPr id="53" name="Google Shape;53;p20"/>
          <p:cNvSpPr/>
          <p:nvPr>
            <p:ph idx="3" type="pic"/>
          </p:nvPr>
        </p:nvSpPr>
        <p:spPr>
          <a:xfrm>
            <a:off x="635000" y="6719093"/>
            <a:ext cx="11557000" cy="6500814"/>
          </a:xfrm>
          <a:prstGeom prst="rect">
            <a:avLst/>
          </a:prstGeom>
          <a:noFill/>
          <a:ln>
            <a:noFill/>
          </a:ln>
        </p:spPr>
      </p:sp>
      <p:sp>
        <p:nvSpPr>
          <p:cNvPr id="54" name="Google Shape;54;p20"/>
          <p:cNvSpPr txBox="1"/>
          <p:nvPr>
            <p:ph idx="1" type="body"/>
          </p:nvPr>
        </p:nvSpPr>
        <p:spPr>
          <a:xfrm>
            <a:off x="12192000" y="634999"/>
            <a:ext cx="11557000" cy="12446001"/>
          </a:xfrm>
          <a:prstGeom prst="rect">
            <a:avLst/>
          </a:prstGeom>
          <a:solidFill>
            <a:srgbClr val="FFFFFF"/>
          </a:solidFill>
          <a:ln>
            <a:noFill/>
          </a:ln>
          <a:effectLst>
            <a:outerShdw blurRad="1270000" rotWithShape="0" dir="81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55" name="Google Shape;55;p20"/>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6">
    <p:spTree>
      <p:nvGrpSpPr>
        <p:cNvPr id="56" name="Shape 56"/>
        <p:cNvGrpSpPr/>
        <p:nvPr/>
      </p:nvGrpSpPr>
      <p:grpSpPr>
        <a:xfrm>
          <a:off x="0" y="0"/>
          <a:ext cx="0" cy="0"/>
          <a:chOff x="0" y="0"/>
          <a:chExt cx="0" cy="0"/>
        </a:xfrm>
      </p:grpSpPr>
      <p:sp>
        <p:nvSpPr>
          <p:cNvPr id="57" name="Google Shape;57;p21"/>
          <p:cNvSpPr/>
          <p:nvPr>
            <p:ph idx="2" type="pic"/>
          </p:nvPr>
        </p:nvSpPr>
        <p:spPr>
          <a:xfrm>
            <a:off x="12192000" y="496093"/>
            <a:ext cx="11557000" cy="6500814"/>
          </a:xfrm>
          <a:prstGeom prst="rect">
            <a:avLst/>
          </a:prstGeom>
          <a:noFill/>
          <a:ln>
            <a:noFill/>
          </a:ln>
        </p:spPr>
      </p:sp>
      <p:sp>
        <p:nvSpPr>
          <p:cNvPr id="58" name="Google Shape;58;p21"/>
          <p:cNvSpPr/>
          <p:nvPr>
            <p:ph idx="3" type="pic"/>
          </p:nvPr>
        </p:nvSpPr>
        <p:spPr>
          <a:xfrm>
            <a:off x="-4649611" y="635000"/>
            <a:ext cx="22126222" cy="12446000"/>
          </a:xfrm>
          <a:prstGeom prst="rect">
            <a:avLst/>
          </a:prstGeom>
          <a:noFill/>
          <a:ln>
            <a:noFill/>
          </a:ln>
        </p:spPr>
      </p:sp>
      <p:sp>
        <p:nvSpPr>
          <p:cNvPr id="59" name="Google Shape;59;p21"/>
          <p:cNvSpPr/>
          <p:nvPr>
            <p:ph idx="4" type="pic"/>
          </p:nvPr>
        </p:nvSpPr>
        <p:spPr>
          <a:xfrm>
            <a:off x="12192000" y="6719093"/>
            <a:ext cx="11557000" cy="6500814"/>
          </a:xfrm>
          <a:prstGeom prst="rect">
            <a:avLst/>
          </a:prstGeom>
          <a:noFill/>
          <a:ln>
            <a:noFill/>
          </a:ln>
        </p:spPr>
      </p:sp>
      <p:sp>
        <p:nvSpPr>
          <p:cNvPr id="60" name="Google Shape;60;p21"/>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7">
    <p:spTree>
      <p:nvGrpSpPr>
        <p:cNvPr id="61" name="Shape 61"/>
        <p:cNvGrpSpPr/>
        <p:nvPr/>
      </p:nvGrpSpPr>
      <p:grpSpPr>
        <a:xfrm>
          <a:off x="0" y="0"/>
          <a:ext cx="0" cy="0"/>
          <a:chOff x="0" y="0"/>
          <a:chExt cx="0" cy="0"/>
        </a:xfrm>
      </p:grpSpPr>
      <p:sp>
        <p:nvSpPr>
          <p:cNvPr id="62" name="Google Shape;62;p22"/>
          <p:cNvSpPr/>
          <p:nvPr>
            <p:ph idx="2" type="pic"/>
          </p:nvPr>
        </p:nvSpPr>
        <p:spPr>
          <a:xfrm>
            <a:off x="-8465704" y="438691"/>
            <a:ext cx="22824208" cy="12838618"/>
          </a:xfrm>
          <a:prstGeom prst="rect">
            <a:avLst/>
          </a:prstGeom>
          <a:noFill/>
          <a:ln>
            <a:noFill/>
          </a:ln>
        </p:spPr>
      </p:sp>
      <p:sp>
        <p:nvSpPr>
          <p:cNvPr id="63" name="Google Shape;63;p22"/>
          <p:cNvSpPr/>
          <p:nvPr>
            <p:ph idx="3" type="pic"/>
          </p:nvPr>
        </p:nvSpPr>
        <p:spPr>
          <a:xfrm>
            <a:off x="779896" y="438691"/>
            <a:ext cx="22824208" cy="12838618"/>
          </a:xfrm>
          <a:prstGeom prst="rect">
            <a:avLst/>
          </a:prstGeom>
          <a:noFill/>
          <a:ln>
            <a:noFill/>
          </a:ln>
        </p:spPr>
      </p:sp>
      <p:sp>
        <p:nvSpPr>
          <p:cNvPr id="64" name="Google Shape;64;p22"/>
          <p:cNvSpPr/>
          <p:nvPr>
            <p:ph idx="4" type="pic"/>
          </p:nvPr>
        </p:nvSpPr>
        <p:spPr>
          <a:xfrm>
            <a:off x="10025496" y="438691"/>
            <a:ext cx="22824208" cy="12838618"/>
          </a:xfrm>
          <a:prstGeom prst="rect">
            <a:avLst/>
          </a:prstGeom>
          <a:noFill/>
          <a:ln>
            <a:noFill/>
          </a:ln>
        </p:spPr>
      </p:sp>
      <p:sp>
        <p:nvSpPr>
          <p:cNvPr id="65" name="Google Shape;65;p22"/>
          <p:cNvSpPr/>
          <p:nvPr>
            <p:ph idx="5" type="pic"/>
          </p:nvPr>
        </p:nvSpPr>
        <p:spPr>
          <a:xfrm>
            <a:off x="-3842904" y="438691"/>
            <a:ext cx="22824208" cy="12838618"/>
          </a:xfrm>
          <a:prstGeom prst="rect">
            <a:avLst/>
          </a:prstGeom>
          <a:noFill/>
          <a:ln>
            <a:noFill/>
          </a:ln>
        </p:spPr>
      </p:sp>
      <p:sp>
        <p:nvSpPr>
          <p:cNvPr id="66" name="Google Shape;66;p22"/>
          <p:cNvSpPr/>
          <p:nvPr>
            <p:ph idx="6" type="pic"/>
          </p:nvPr>
        </p:nvSpPr>
        <p:spPr>
          <a:xfrm>
            <a:off x="5402696" y="438691"/>
            <a:ext cx="22824208" cy="12838618"/>
          </a:xfrm>
          <a:prstGeom prst="rect">
            <a:avLst/>
          </a:prstGeom>
          <a:noFill/>
          <a:ln>
            <a:noFill/>
          </a:ln>
        </p:spPr>
      </p:sp>
      <p:sp>
        <p:nvSpPr>
          <p:cNvPr id="67" name="Google Shape;67;p22"/>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8">
    <p:spTree>
      <p:nvGrpSpPr>
        <p:cNvPr id="68" name="Shape 68"/>
        <p:cNvGrpSpPr/>
        <p:nvPr/>
      </p:nvGrpSpPr>
      <p:grpSpPr>
        <a:xfrm>
          <a:off x="0" y="0"/>
          <a:ext cx="0" cy="0"/>
          <a:chOff x="0" y="0"/>
          <a:chExt cx="0" cy="0"/>
        </a:xfrm>
      </p:grpSpPr>
      <p:sp>
        <p:nvSpPr>
          <p:cNvPr id="69" name="Google Shape;69;p23"/>
          <p:cNvSpPr/>
          <p:nvPr>
            <p:ph idx="2" type="pic"/>
          </p:nvPr>
        </p:nvSpPr>
        <p:spPr>
          <a:xfrm>
            <a:off x="635000" y="8856265"/>
            <a:ext cx="7683500" cy="4321970"/>
          </a:xfrm>
          <a:prstGeom prst="rect">
            <a:avLst/>
          </a:prstGeom>
          <a:noFill/>
          <a:ln>
            <a:noFill/>
          </a:ln>
        </p:spPr>
      </p:sp>
      <p:sp>
        <p:nvSpPr>
          <p:cNvPr id="70" name="Google Shape;70;p23"/>
          <p:cNvSpPr/>
          <p:nvPr>
            <p:ph idx="3" type="pic"/>
          </p:nvPr>
        </p:nvSpPr>
        <p:spPr>
          <a:xfrm>
            <a:off x="8318500" y="8838406"/>
            <a:ext cx="7747000" cy="4357688"/>
          </a:xfrm>
          <a:prstGeom prst="rect">
            <a:avLst/>
          </a:prstGeom>
          <a:noFill/>
          <a:ln>
            <a:noFill/>
          </a:ln>
        </p:spPr>
      </p:sp>
      <p:sp>
        <p:nvSpPr>
          <p:cNvPr id="71" name="Google Shape;71;p23"/>
          <p:cNvSpPr/>
          <p:nvPr>
            <p:ph idx="4" type="pic"/>
          </p:nvPr>
        </p:nvSpPr>
        <p:spPr>
          <a:xfrm>
            <a:off x="635000" y="537765"/>
            <a:ext cx="7683500" cy="4321970"/>
          </a:xfrm>
          <a:prstGeom prst="rect">
            <a:avLst/>
          </a:prstGeom>
          <a:noFill/>
          <a:ln>
            <a:noFill/>
          </a:ln>
        </p:spPr>
      </p:sp>
      <p:sp>
        <p:nvSpPr>
          <p:cNvPr id="72" name="Google Shape;72;p23"/>
          <p:cNvSpPr/>
          <p:nvPr>
            <p:ph idx="5" type="pic"/>
          </p:nvPr>
        </p:nvSpPr>
        <p:spPr>
          <a:xfrm>
            <a:off x="8318500" y="519906"/>
            <a:ext cx="7747000" cy="4357688"/>
          </a:xfrm>
          <a:prstGeom prst="rect">
            <a:avLst/>
          </a:prstGeom>
          <a:noFill/>
          <a:ln>
            <a:noFill/>
          </a:ln>
        </p:spPr>
      </p:sp>
      <p:sp>
        <p:nvSpPr>
          <p:cNvPr id="73" name="Google Shape;73;p23"/>
          <p:cNvSpPr/>
          <p:nvPr>
            <p:ph idx="6" type="pic"/>
          </p:nvPr>
        </p:nvSpPr>
        <p:spPr>
          <a:xfrm>
            <a:off x="8318500" y="4679156"/>
            <a:ext cx="7747000" cy="4357688"/>
          </a:xfrm>
          <a:prstGeom prst="rect">
            <a:avLst/>
          </a:prstGeom>
          <a:noFill/>
          <a:ln>
            <a:noFill/>
          </a:ln>
        </p:spPr>
      </p:sp>
      <p:sp>
        <p:nvSpPr>
          <p:cNvPr id="74" name="Google Shape;74;p23"/>
          <p:cNvSpPr/>
          <p:nvPr>
            <p:ph idx="7" type="pic"/>
          </p:nvPr>
        </p:nvSpPr>
        <p:spPr>
          <a:xfrm>
            <a:off x="635000" y="4697015"/>
            <a:ext cx="7683500" cy="4321970"/>
          </a:xfrm>
          <a:prstGeom prst="rect">
            <a:avLst/>
          </a:prstGeom>
          <a:noFill/>
          <a:ln>
            <a:noFill/>
          </a:ln>
        </p:spPr>
      </p:sp>
      <p:sp>
        <p:nvSpPr>
          <p:cNvPr id="75" name="Google Shape;75;p23"/>
          <p:cNvSpPr txBox="1"/>
          <p:nvPr>
            <p:ph idx="1" type="body"/>
          </p:nvPr>
        </p:nvSpPr>
        <p:spPr>
          <a:xfrm>
            <a:off x="16065500" y="634999"/>
            <a:ext cx="7721600" cy="12446001"/>
          </a:xfrm>
          <a:prstGeom prst="rect">
            <a:avLst/>
          </a:prstGeom>
          <a:solidFill>
            <a:srgbClr val="FFFFFF"/>
          </a:solidFill>
          <a:ln>
            <a:noFill/>
          </a:ln>
          <a:effectLst>
            <a:outerShdw blurRad="1270000" rotWithShape="0" dir="81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76" name="Google Shape;76;p23"/>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9">
    <p:spTree>
      <p:nvGrpSpPr>
        <p:cNvPr id="77" name="Shape 77"/>
        <p:cNvGrpSpPr/>
        <p:nvPr/>
      </p:nvGrpSpPr>
      <p:grpSpPr>
        <a:xfrm>
          <a:off x="0" y="0"/>
          <a:ext cx="0" cy="0"/>
          <a:chOff x="0" y="0"/>
          <a:chExt cx="0" cy="0"/>
        </a:xfrm>
      </p:grpSpPr>
      <p:sp>
        <p:nvSpPr>
          <p:cNvPr id="78" name="Google Shape;78;p24"/>
          <p:cNvSpPr/>
          <p:nvPr>
            <p:ph idx="2" type="pic"/>
          </p:nvPr>
        </p:nvSpPr>
        <p:spPr>
          <a:xfrm>
            <a:off x="635000" y="357187"/>
            <a:ext cx="23114000" cy="13001626"/>
          </a:xfrm>
          <a:prstGeom prst="rect">
            <a:avLst/>
          </a:prstGeom>
          <a:noFill/>
          <a:ln>
            <a:noFill/>
          </a:ln>
        </p:spPr>
      </p:sp>
      <p:sp>
        <p:nvSpPr>
          <p:cNvPr id="79" name="Google Shape;79;p24"/>
          <p:cNvSpPr txBox="1"/>
          <p:nvPr>
            <p:ph idx="1" type="body"/>
          </p:nvPr>
        </p:nvSpPr>
        <p:spPr>
          <a:xfrm>
            <a:off x="635000" y="635000"/>
            <a:ext cx="23114001" cy="12446000"/>
          </a:xfrm>
          <a:prstGeom prst="rect">
            <a:avLst/>
          </a:prstGeom>
          <a:solidFill>
            <a:srgbClr val="FFFFFF">
              <a:alpha val="87058"/>
            </a:srgbClr>
          </a:solidFill>
          <a:ln>
            <a:noFill/>
          </a:ln>
          <a:effectLst>
            <a:outerShdw blurRad="1270000" rotWithShape="0" dir="36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80" name="Google Shape;80;p24"/>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10">
    <p:spTree>
      <p:nvGrpSpPr>
        <p:cNvPr id="81" name="Shape 81"/>
        <p:cNvGrpSpPr/>
        <p:nvPr/>
      </p:nvGrpSpPr>
      <p:grpSpPr>
        <a:xfrm>
          <a:off x="0" y="0"/>
          <a:ext cx="0" cy="0"/>
          <a:chOff x="0" y="0"/>
          <a:chExt cx="0" cy="0"/>
        </a:xfrm>
      </p:grpSpPr>
      <p:sp>
        <p:nvSpPr>
          <p:cNvPr id="82" name="Google Shape;82;p25"/>
          <p:cNvSpPr/>
          <p:nvPr>
            <p:ph idx="2" type="pic"/>
          </p:nvPr>
        </p:nvSpPr>
        <p:spPr>
          <a:xfrm>
            <a:off x="635000" y="357187"/>
            <a:ext cx="23114000" cy="13001626"/>
          </a:xfrm>
          <a:prstGeom prst="rect">
            <a:avLst/>
          </a:prstGeom>
          <a:noFill/>
          <a:ln>
            <a:noFill/>
          </a:ln>
        </p:spPr>
      </p:sp>
      <p:sp>
        <p:nvSpPr>
          <p:cNvPr id="83" name="Google Shape;83;p25"/>
          <p:cNvSpPr txBox="1"/>
          <p:nvPr>
            <p:ph idx="1" type="body"/>
          </p:nvPr>
        </p:nvSpPr>
        <p:spPr>
          <a:xfrm flipH="1">
            <a:off x="635000" y="635000"/>
            <a:ext cx="23114000" cy="12484100"/>
          </a:xfrm>
          <a:prstGeom prst="rect">
            <a:avLst/>
          </a:prstGeom>
          <a:solidFill>
            <a:srgbClr val="FFFFFF">
              <a:alpha val="87058"/>
            </a:srgbClr>
          </a:solidFill>
          <a:ln>
            <a:noFill/>
          </a:ln>
          <a:effectLst>
            <a:outerShdw blurRad="1270000" rotWithShape="0" dir="36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84" name="Google Shape;84;p25"/>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11">
    <p:spTree>
      <p:nvGrpSpPr>
        <p:cNvPr id="85" name="Shape 85"/>
        <p:cNvGrpSpPr/>
        <p:nvPr/>
      </p:nvGrpSpPr>
      <p:grpSpPr>
        <a:xfrm>
          <a:off x="0" y="0"/>
          <a:ext cx="0" cy="0"/>
          <a:chOff x="0" y="0"/>
          <a:chExt cx="0" cy="0"/>
        </a:xfrm>
      </p:grpSpPr>
      <p:sp>
        <p:nvSpPr>
          <p:cNvPr id="86" name="Google Shape;86;p26"/>
          <p:cNvSpPr/>
          <p:nvPr>
            <p:ph idx="2" type="pic"/>
          </p:nvPr>
        </p:nvSpPr>
        <p:spPr>
          <a:xfrm>
            <a:off x="635000" y="357187"/>
            <a:ext cx="23114000" cy="13001626"/>
          </a:xfrm>
          <a:prstGeom prst="rect">
            <a:avLst/>
          </a:prstGeom>
          <a:noFill/>
          <a:ln>
            <a:noFill/>
          </a:ln>
        </p:spPr>
      </p:sp>
      <p:sp>
        <p:nvSpPr>
          <p:cNvPr id="87" name="Google Shape;87;p26"/>
          <p:cNvSpPr txBox="1"/>
          <p:nvPr>
            <p:ph idx="1" type="body"/>
          </p:nvPr>
        </p:nvSpPr>
        <p:spPr>
          <a:xfrm flipH="1" rot="10800000">
            <a:off x="635000" y="635000"/>
            <a:ext cx="23114001" cy="12446001"/>
          </a:xfrm>
          <a:prstGeom prst="rect">
            <a:avLst/>
          </a:prstGeom>
          <a:solidFill>
            <a:srgbClr val="FFFFFF">
              <a:alpha val="47058"/>
            </a:srgbClr>
          </a:solidFill>
          <a:ln>
            <a:noFill/>
          </a:ln>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88" name="Google Shape;88;p26"/>
          <p:cNvSpPr txBox="1"/>
          <p:nvPr>
            <p:ph idx="3" type="body"/>
          </p:nvPr>
        </p:nvSpPr>
        <p:spPr>
          <a:xfrm flipH="1" rot="10800000">
            <a:off x="635000" y="596900"/>
            <a:ext cx="23114000" cy="12484101"/>
          </a:xfrm>
          <a:prstGeom prst="rect">
            <a:avLst/>
          </a:prstGeom>
          <a:solidFill>
            <a:srgbClr val="FFFFFF">
              <a:alpha val="87058"/>
            </a:srgbClr>
          </a:solidFill>
          <a:ln>
            <a:noFill/>
          </a:ln>
          <a:effectLst>
            <a:outerShdw blurRad="1270000" rotWithShape="0" dir="81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89" name="Google Shape;89;p26"/>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uerpo 1">
  <p:cSld name="TITLE_AND_BODY_1">
    <p:spTree>
      <p:nvGrpSpPr>
        <p:cNvPr id="15" name="Shape 15"/>
        <p:cNvGrpSpPr/>
        <p:nvPr/>
      </p:nvGrpSpPr>
      <p:grpSpPr>
        <a:xfrm>
          <a:off x="0" y="0"/>
          <a:ext cx="0" cy="0"/>
          <a:chOff x="0" y="0"/>
          <a:chExt cx="0" cy="0"/>
        </a:xfrm>
      </p:grpSpPr>
      <p:sp>
        <p:nvSpPr>
          <p:cNvPr id="16" name="Google Shape;16;g239d3f02c68_2_102"/>
          <p:cNvSpPr/>
          <p:nvPr/>
        </p:nvSpPr>
        <p:spPr>
          <a:xfrm>
            <a:off x="-39333" y="13043533"/>
            <a:ext cx="24714300" cy="883200"/>
          </a:xfrm>
          <a:prstGeom prst="rect">
            <a:avLst/>
          </a:prstGeom>
          <a:solidFill>
            <a:srgbClr val="1896D3"/>
          </a:solidFill>
          <a:ln cap="flat" cmpd="sng" w="9525">
            <a:solidFill>
              <a:srgbClr val="1896D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39d3f02c68_2_102"/>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1pPr>
            <a:lvl2pPr lvl="1"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2pPr>
            <a:lvl3pPr lvl="2"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3pPr>
            <a:lvl4pPr lvl="3"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4pPr>
            <a:lvl5pPr lvl="4"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5pPr>
            <a:lvl6pPr lvl="5"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6pPr>
            <a:lvl7pPr lvl="6"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7pPr>
            <a:lvl8pPr lvl="7"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8pPr>
            <a:lvl9pPr lvl="8" algn="l">
              <a:lnSpc>
                <a:spcPct val="90000"/>
              </a:lnSpc>
              <a:spcBef>
                <a:spcPts val="0"/>
              </a:spcBef>
              <a:spcAft>
                <a:spcPts val="0"/>
              </a:spcAft>
              <a:buSzPts val="5000"/>
              <a:buFont typeface="Open Sans SemiBold"/>
              <a:buNone/>
              <a:defRPr>
                <a:latin typeface="Open Sans SemiBold"/>
                <a:ea typeface="Open Sans SemiBold"/>
                <a:cs typeface="Open Sans SemiBold"/>
                <a:sym typeface="Open Sans SemiBold"/>
              </a:defRPr>
            </a:lvl9pPr>
          </a:lstStyle>
          <a:p/>
        </p:txBody>
      </p:sp>
      <p:sp>
        <p:nvSpPr>
          <p:cNvPr id="18" name="Google Shape;18;g239d3f02c68_2_102"/>
          <p:cNvSpPr txBox="1"/>
          <p:nvPr>
            <p:ph idx="12" type="sldNum"/>
          </p:nvPr>
        </p:nvSpPr>
        <p:spPr>
          <a:xfrm>
            <a:off x="22515821" y="12869911"/>
            <a:ext cx="1463100" cy="5643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s-ES"/>
              <a:t>‹#›</a:t>
            </a:fld>
            <a:endParaRPr/>
          </a:p>
        </p:txBody>
      </p:sp>
      <p:sp>
        <p:nvSpPr>
          <p:cNvPr id="19" name="Google Shape;19;g239d3f02c68_2_102"/>
          <p:cNvSpPr/>
          <p:nvPr/>
        </p:nvSpPr>
        <p:spPr>
          <a:xfrm>
            <a:off x="337800" y="608067"/>
            <a:ext cx="878400" cy="883200"/>
          </a:xfrm>
          <a:prstGeom prst="roundRect">
            <a:avLst>
              <a:gd fmla="val 16667" name="adj"/>
            </a:avLst>
          </a:prstGeom>
          <a:solidFill>
            <a:srgbClr val="1896D3"/>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239d3f02c68_2_102"/>
          <p:cNvSpPr/>
          <p:nvPr/>
        </p:nvSpPr>
        <p:spPr>
          <a:xfrm>
            <a:off x="744200" y="1014467"/>
            <a:ext cx="878400" cy="883200"/>
          </a:xfrm>
          <a:prstGeom prst="roundRect">
            <a:avLst>
              <a:gd fmla="val 16667" name="adj"/>
            </a:avLst>
          </a:prstGeom>
          <a:noFill/>
          <a:ln cap="flat" cmpd="sng" w="19050">
            <a:solidFill>
              <a:srgbClr val="F9BE00"/>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39d3f02c68_2_102"/>
          <p:cNvSpPr txBox="1"/>
          <p:nvPr/>
        </p:nvSpPr>
        <p:spPr>
          <a:xfrm>
            <a:off x="337800" y="13043533"/>
            <a:ext cx="22293600" cy="908100"/>
          </a:xfrm>
          <a:prstGeom prst="rect">
            <a:avLst/>
          </a:prstGeom>
          <a:noFill/>
          <a:ln>
            <a:noFill/>
          </a:ln>
        </p:spPr>
        <p:txBody>
          <a:bodyPr anchorCtr="0" anchor="t" bIns="243800" lIns="243800" spcFirstLastPara="1" rIns="243800" wrap="square" tIns="243800">
            <a:spAutoFit/>
          </a:bodyPr>
          <a:lstStyle/>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FFFFFF"/>
                </a:solidFill>
                <a:latin typeface="Open Sans Light"/>
                <a:ea typeface="Open Sans Light"/>
                <a:cs typeface="Open Sans Light"/>
                <a:sym typeface="Open Sans Light"/>
              </a:rPr>
              <a:t>Gerencia de Beneficios Sociales</a:t>
            </a:r>
            <a:endParaRPr b="0" i="0" sz="2700" u="none" cap="none" strike="noStrike">
              <a:solidFill>
                <a:srgbClr val="FFFFFF"/>
              </a:solidFill>
              <a:latin typeface="Open Sans Light"/>
              <a:ea typeface="Open Sans Light"/>
              <a:cs typeface="Open Sans Light"/>
              <a:sym typeface="Open Sans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ype="tx">
  <p:cSld name="TITLE_AND_BODY">
    <p:spTree>
      <p:nvGrpSpPr>
        <p:cNvPr id="22" name="Shape 22"/>
        <p:cNvGrpSpPr/>
        <p:nvPr/>
      </p:nvGrpSpPr>
      <p:grpSpPr>
        <a:xfrm>
          <a:off x="0" y="0"/>
          <a:ext cx="0" cy="0"/>
          <a:chOff x="0" y="0"/>
          <a:chExt cx="0" cy="0"/>
        </a:xfrm>
      </p:grpSpPr>
      <p:sp>
        <p:nvSpPr>
          <p:cNvPr id="23" name="Google Shape;23;p13"/>
          <p:cNvSpPr/>
          <p:nvPr>
            <p:ph idx="2" type="pic"/>
          </p:nvPr>
        </p:nvSpPr>
        <p:spPr>
          <a:xfrm>
            <a:off x="635000" y="357187"/>
            <a:ext cx="23114000" cy="13001626"/>
          </a:xfrm>
          <a:prstGeom prst="rect">
            <a:avLst/>
          </a:prstGeom>
          <a:noFill/>
          <a:ln>
            <a:noFill/>
          </a:ln>
        </p:spPr>
      </p:sp>
      <p:sp>
        <p:nvSpPr>
          <p:cNvPr id="24" name="Google Shape;24;p13"/>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p:spTree>
      <p:nvGrpSpPr>
        <p:cNvPr id="25" name="Shape 25"/>
        <p:cNvGrpSpPr/>
        <p:nvPr/>
      </p:nvGrpSpPr>
      <p:grpSpPr>
        <a:xfrm>
          <a:off x="0" y="0"/>
          <a:ext cx="0" cy="0"/>
          <a:chOff x="0" y="0"/>
          <a:chExt cx="0" cy="0"/>
        </a:xfrm>
      </p:grpSpPr>
      <p:sp>
        <p:nvSpPr>
          <p:cNvPr id="26" name="Google Shape;26;p14"/>
          <p:cNvSpPr/>
          <p:nvPr>
            <p:ph idx="2" type="pic"/>
          </p:nvPr>
        </p:nvSpPr>
        <p:spPr>
          <a:xfrm>
            <a:off x="635000" y="357187"/>
            <a:ext cx="23114000" cy="13001626"/>
          </a:xfrm>
          <a:prstGeom prst="rect">
            <a:avLst/>
          </a:prstGeom>
          <a:noFill/>
          <a:ln>
            <a:noFill/>
          </a:ln>
        </p:spPr>
      </p:sp>
      <p:sp>
        <p:nvSpPr>
          <p:cNvPr id="27" name="Google Shape;27;p14"/>
          <p:cNvSpPr txBox="1"/>
          <p:nvPr>
            <p:ph idx="1" type="body"/>
          </p:nvPr>
        </p:nvSpPr>
        <p:spPr>
          <a:xfrm>
            <a:off x="12192000" y="634999"/>
            <a:ext cx="11557000" cy="12446001"/>
          </a:xfrm>
          <a:prstGeom prst="rect">
            <a:avLst/>
          </a:prstGeom>
          <a:solidFill>
            <a:srgbClr val="FFFFFF">
              <a:alpha val="80000"/>
            </a:srgbClr>
          </a:solidFill>
          <a:ln>
            <a:noFill/>
          </a:ln>
          <a:effectLst>
            <a:outerShdw blurRad="1270000" rotWithShape="0" dir="81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28" name="Google Shape;28;p14"/>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type="title">
  <p:cSld name="TITLE">
    <p:spTree>
      <p:nvGrpSpPr>
        <p:cNvPr id="29" name="Shape 29"/>
        <p:cNvGrpSpPr/>
        <p:nvPr/>
      </p:nvGrpSpPr>
      <p:grpSpPr>
        <a:xfrm>
          <a:off x="0" y="0"/>
          <a:ext cx="0" cy="0"/>
          <a:chOff x="0" y="0"/>
          <a:chExt cx="0" cy="0"/>
        </a:xfrm>
      </p:grpSpPr>
      <p:sp>
        <p:nvSpPr>
          <p:cNvPr id="30" name="Google Shape;30;p15"/>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31" name="Shape 31"/>
        <p:cNvGrpSpPr/>
        <p:nvPr/>
      </p:nvGrpSpPr>
      <p:grpSpPr>
        <a:xfrm>
          <a:off x="0" y="0"/>
          <a:ext cx="0" cy="0"/>
          <a:chOff x="0" y="0"/>
          <a:chExt cx="0" cy="0"/>
        </a:xfrm>
      </p:grpSpPr>
      <p:sp>
        <p:nvSpPr>
          <p:cNvPr id="32" name="Google Shape;32;p16"/>
          <p:cNvSpPr/>
          <p:nvPr>
            <p:ph idx="2" type="pic"/>
          </p:nvPr>
        </p:nvSpPr>
        <p:spPr>
          <a:xfrm>
            <a:off x="635000" y="357187"/>
            <a:ext cx="23114000" cy="13001626"/>
          </a:xfrm>
          <a:prstGeom prst="rect">
            <a:avLst/>
          </a:prstGeom>
          <a:noFill/>
          <a:ln>
            <a:noFill/>
          </a:ln>
        </p:spPr>
      </p:sp>
      <p:sp>
        <p:nvSpPr>
          <p:cNvPr id="33" name="Google Shape;33;p16"/>
          <p:cNvSpPr txBox="1"/>
          <p:nvPr>
            <p:ph idx="1" type="body"/>
          </p:nvPr>
        </p:nvSpPr>
        <p:spPr>
          <a:xfrm>
            <a:off x="8394700" y="-1"/>
            <a:ext cx="12171038" cy="13716001"/>
          </a:xfrm>
          <a:prstGeom prst="rect">
            <a:avLst/>
          </a:prstGeom>
          <a:solidFill>
            <a:srgbClr val="FFFFFF">
              <a:alpha val="47058"/>
            </a:srgbClr>
          </a:solidFill>
          <a:ln>
            <a:noFill/>
          </a:ln>
        </p:spPr>
        <p:txBody>
          <a:bodyPr anchorCtr="0" anchor="ctr" bIns="50800" lIns="50800" spcFirstLastPara="1" rIns="50800" wrap="square" tIns="508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34" name="Google Shape;34;p16"/>
          <p:cNvSpPr txBox="1"/>
          <p:nvPr>
            <p:ph idx="3" type="body"/>
          </p:nvPr>
        </p:nvSpPr>
        <p:spPr>
          <a:xfrm>
            <a:off x="11218847" y="-1"/>
            <a:ext cx="8549483" cy="13716001"/>
          </a:xfrm>
          <a:prstGeom prst="rect">
            <a:avLst/>
          </a:prstGeom>
          <a:solidFill>
            <a:srgbClr val="FFFFFF">
              <a:alpha val="80000"/>
            </a:srgbClr>
          </a:solidFill>
          <a:ln>
            <a:noFill/>
          </a:ln>
        </p:spPr>
        <p:txBody>
          <a:bodyPr anchorCtr="0" anchor="ctr" bIns="50800" lIns="50800" spcFirstLastPara="1" rIns="50800" wrap="square" tIns="508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35" name="Google Shape;35;p16"/>
          <p:cNvSpPr txBox="1"/>
          <p:nvPr>
            <p:ph idx="4" type="body"/>
          </p:nvPr>
        </p:nvSpPr>
        <p:spPr>
          <a:xfrm>
            <a:off x="13996705" y="-1"/>
            <a:ext cx="10391113" cy="13716001"/>
          </a:xfrm>
          <a:prstGeom prst="rect">
            <a:avLst/>
          </a:prstGeom>
          <a:solidFill>
            <a:srgbClr val="FFFFFF"/>
          </a:solidFill>
          <a:ln>
            <a:noFill/>
          </a:ln>
          <a:effectLst>
            <a:outerShdw blurRad="1270000" rotWithShape="0" dir="81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36" name="Google Shape;36;p16"/>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2">
    <p:spTree>
      <p:nvGrpSpPr>
        <p:cNvPr id="37" name="Shape 37"/>
        <p:cNvGrpSpPr/>
        <p:nvPr/>
      </p:nvGrpSpPr>
      <p:grpSpPr>
        <a:xfrm>
          <a:off x="0" y="0"/>
          <a:ext cx="0" cy="0"/>
          <a:chOff x="0" y="0"/>
          <a:chExt cx="0" cy="0"/>
        </a:xfrm>
      </p:grpSpPr>
      <p:sp>
        <p:nvSpPr>
          <p:cNvPr id="38" name="Google Shape;38;p17"/>
          <p:cNvSpPr/>
          <p:nvPr>
            <p:ph idx="2" type="pic"/>
          </p:nvPr>
        </p:nvSpPr>
        <p:spPr>
          <a:xfrm>
            <a:off x="635000" y="357187"/>
            <a:ext cx="23114000" cy="13001626"/>
          </a:xfrm>
          <a:prstGeom prst="rect">
            <a:avLst/>
          </a:prstGeom>
          <a:noFill/>
          <a:ln>
            <a:noFill/>
          </a:ln>
        </p:spPr>
      </p:sp>
      <p:sp>
        <p:nvSpPr>
          <p:cNvPr id="39" name="Google Shape;39;p17"/>
          <p:cNvSpPr txBox="1"/>
          <p:nvPr>
            <p:ph idx="1" type="body"/>
          </p:nvPr>
        </p:nvSpPr>
        <p:spPr>
          <a:xfrm>
            <a:off x="635000" y="634999"/>
            <a:ext cx="23114000" cy="12445977"/>
          </a:xfrm>
          <a:prstGeom prst="rect">
            <a:avLst/>
          </a:prstGeom>
          <a:solidFill>
            <a:srgbClr val="FFFFFF">
              <a:alpha val="47058"/>
            </a:srgbClr>
          </a:solidFill>
          <a:ln>
            <a:noFill/>
          </a:ln>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40" name="Google Shape;40;p17"/>
          <p:cNvSpPr txBox="1"/>
          <p:nvPr>
            <p:ph idx="3" type="body"/>
          </p:nvPr>
        </p:nvSpPr>
        <p:spPr>
          <a:xfrm>
            <a:off x="635000" y="635000"/>
            <a:ext cx="23114001" cy="12446000"/>
          </a:xfrm>
          <a:prstGeom prst="rect">
            <a:avLst/>
          </a:prstGeom>
          <a:solidFill>
            <a:srgbClr val="FFFFFF">
              <a:alpha val="87058"/>
            </a:srgbClr>
          </a:solidFill>
          <a:ln>
            <a:noFill/>
          </a:ln>
          <a:effectLst>
            <a:outerShdw blurRad="1270000" rotWithShape="0" dir="3600000" dist="635000">
              <a:srgbClr val="000000">
                <a:alpha val="21960"/>
              </a:srgbClr>
            </a:outerShdw>
          </a:effectLst>
        </p:spPr>
        <p:txBody>
          <a:bodyPr anchorCtr="0" anchor="ctr" bIns="38100" lIns="38100" spcFirstLastPara="1" rIns="38100" wrap="square" tIns="38100">
            <a:noAutofit/>
          </a:bodyPr>
          <a:lstStyle>
            <a:lvl1pPr indent="-228600" lvl="0" marL="457200" algn="l">
              <a:lnSpc>
                <a:spcPct val="90000"/>
              </a:lnSpc>
              <a:spcBef>
                <a:spcPts val="0"/>
              </a:spcBef>
              <a:spcAft>
                <a:spcPts val="0"/>
              </a:spcAft>
              <a:buClr>
                <a:srgbClr val="000000"/>
              </a:buClr>
              <a:buSzPts val="1800"/>
              <a:buNone/>
              <a:defRPr/>
            </a:lvl1pPr>
            <a:lvl2pPr indent="-228600" lvl="1" marL="914400" algn="l">
              <a:lnSpc>
                <a:spcPct val="90000"/>
              </a:lnSpc>
              <a:spcBef>
                <a:spcPts val="0"/>
              </a:spcBef>
              <a:spcAft>
                <a:spcPts val="0"/>
              </a:spcAft>
              <a:buClr>
                <a:srgbClr val="000000"/>
              </a:buClr>
              <a:buSzPts val="1800"/>
              <a:buNone/>
              <a:defRPr/>
            </a:lvl2pPr>
            <a:lvl3pPr indent="-228600" lvl="2" marL="1371600" algn="l">
              <a:lnSpc>
                <a:spcPct val="90000"/>
              </a:lnSpc>
              <a:spcBef>
                <a:spcPts val="0"/>
              </a:spcBef>
              <a:spcAft>
                <a:spcPts val="0"/>
              </a:spcAft>
              <a:buClr>
                <a:srgbClr val="000000"/>
              </a:buClr>
              <a:buSzPts val="1800"/>
              <a:buNone/>
              <a:defRPr/>
            </a:lvl3pPr>
            <a:lvl4pPr indent="-228600" lvl="3" marL="1828800" algn="l">
              <a:lnSpc>
                <a:spcPct val="90000"/>
              </a:lnSpc>
              <a:spcBef>
                <a:spcPts val="0"/>
              </a:spcBef>
              <a:spcAft>
                <a:spcPts val="0"/>
              </a:spcAft>
              <a:buClr>
                <a:srgbClr val="000000"/>
              </a:buClr>
              <a:buSzPts val="1800"/>
              <a:buNone/>
              <a:defRPr/>
            </a:lvl4pPr>
            <a:lvl5pPr indent="-228600" lvl="4" marL="2286000" algn="l">
              <a:lnSpc>
                <a:spcPct val="90000"/>
              </a:lnSpc>
              <a:spcBef>
                <a:spcPts val="0"/>
              </a:spcBef>
              <a:spcAft>
                <a:spcPts val="0"/>
              </a:spcAft>
              <a:buClr>
                <a:srgbClr val="000000"/>
              </a:buClr>
              <a:buSzPts val="1800"/>
              <a:buNone/>
              <a:defRPr/>
            </a:lvl5pPr>
            <a:lvl6pPr indent="-228600" lvl="5" marL="2743200" algn="l">
              <a:lnSpc>
                <a:spcPct val="90000"/>
              </a:lnSpc>
              <a:spcBef>
                <a:spcPts val="0"/>
              </a:spcBef>
              <a:spcAft>
                <a:spcPts val="0"/>
              </a:spcAft>
              <a:buClr>
                <a:srgbClr val="000000"/>
              </a:buClr>
              <a:buSzPts val="1800"/>
              <a:buNone/>
              <a:defRPr/>
            </a:lvl6pPr>
            <a:lvl7pPr indent="-228600" lvl="6" marL="3200400" algn="l">
              <a:lnSpc>
                <a:spcPct val="90000"/>
              </a:lnSpc>
              <a:spcBef>
                <a:spcPts val="0"/>
              </a:spcBef>
              <a:spcAft>
                <a:spcPts val="0"/>
              </a:spcAft>
              <a:buClr>
                <a:srgbClr val="000000"/>
              </a:buClr>
              <a:buSzPts val="1800"/>
              <a:buNone/>
              <a:defRPr/>
            </a:lvl7pPr>
            <a:lvl8pPr indent="-228600" lvl="7" marL="3657600" algn="l">
              <a:lnSpc>
                <a:spcPct val="90000"/>
              </a:lnSpc>
              <a:spcBef>
                <a:spcPts val="0"/>
              </a:spcBef>
              <a:spcAft>
                <a:spcPts val="0"/>
              </a:spcAft>
              <a:buClr>
                <a:srgbClr val="000000"/>
              </a:buClr>
              <a:buSzPts val="1800"/>
              <a:buNone/>
              <a:defRPr/>
            </a:lvl8pPr>
            <a:lvl9pPr indent="-228600" lvl="8" marL="4114800" algn="l">
              <a:lnSpc>
                <a:spcPct val="90000"/>
              </a:lnSpc>
              <a:spcBef>
                <a:spcPts val="0"/>
              </a:spcBef>
              <a:spcAft>
                <a:spcPts val="0"/>
              </a:spcAft>
              <a:buClr>
                <a:srgbClr val="000000"/>
              </a:buClr>
              <a:buSzPts val="1800"/>
              <a:buNone/>
              <a:defRPr/>
            </a:lvl9pPr>
          </a:lstStyle>
          <a:p/>
        </p:txBody>
      </p:sp>
      <p:sp>
        <p:nvSpPr>
          <p:cNvPr id="41" name="Google Shape;41;p17"/>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3">
    <p:spTree>
      <p:nvGrpSpPr>
        <p:cNvPr id="42" name="Shape 42"/>
        <p:cNvGrpSpPr/>
        <p:nvPr/>
      </p:nvGrpSpPr>
      <p:grpSpPr>
        <a:xfrm>
          <a:off x="0" y="0"/>
          <a:ext cx="0" cy="0"/>
          <a:chOff x="0" y="0"/>
          <a:chExt cx="0" cy="0"/>
        </a:xfrm>
      </p:grpSpPr>
      <p:sp>
        <p:nvSpPr>
          <p:cNvPr id="43" name="Google Shape;43;p18"/>
          <p:cNvSpPr/>
          <p:nvPr>
            <p:ph idx="2" type="pic"/>
          </p:nvPr>
        </p:nvSpPr>
        <p:spPr>
          <a:xfrm>
            <a:off x="-4649611" y="635000"/>
            <a:ext cx="22126222" cy="12446000"/>
          </a:xfrm>
          <a:prstGeom prst="rect">
            <a:avLst/>
          </a:prstGeom>
          <a:noFill/>
          <a:ln>
            <a:noFill/>
          </a:ln>
        </p:spPr>
      </p:sp>
      <p:sp>
        <p:nvSpPr>
          <p:cNvPr id="44" name="Google Shape;44;p18"/>
          <p:cNvSpPr/>
          <p:nvPr>
            <p:ph idx="3" type="pic"/>
          </p:nvPr>
        </p:nvSpPr>
        <p:spPr>
          <a:xfrm>
            <a:off x="6907389" y="635000"/>
            <a:ext cx="22126222" cy="12446000"/>
          </a:xfrm>
          <a:prstGeom prst="rect">
            <a:avLst/>
          </a:prstGeom>
          <a:noFill/>
          <a:ln>
            <a:noFill/>
          </a:ln>
        </p:spPr>
      </p:sp>
      <p:sp>
        <p:nvSpPr>
          <p:cNvPr id="45" name="Google Shape;45;p18"/>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p:cSld name="Master 4">
    <p:spTree>
      <p:nvGrpSpPr>
        <p:cNvPr id="46" name="Shape 46"/>
        <p:cNvGrpSpPr/>
        <p:nvPr/>
      </p:nvGrpSpPr>
      <p:grpSpPr>
        <a:xfrm>
          <a:off x="0" y="0"/>
          <a:ext cx="0" cy="0"/>
          <a:chOff x="0" y="0"/>
          <a:chExt cx="0" cy="0"/>
        </a:xfrm>
      </p:grpSpPr>
      <p:sp>
        <p:nvSpPr>
          <p:cNvPr id="47" name="Google Shape;47;p19"/>
          <p:cNvSpPr/>
          <p:nvPr>
            <p:ph idx="2" type="pic"/>
          </p:nvPr>
        </p:nvSpPr>
        <p:spPr>
          <a:xfrm>
            <a:off x="635000" y="496093"/>
            <a:ext cx="11557001" cy="6500814"/>
          </a:xfrm>
          <a:prstGeom prst="rect">
            <a:avLst/>
          </a:prstGeom>
          <a:noFill/>
          <a:ln>
            <a:noFill/>
          </a:ln>
        </p:spPr>
      </p:sp>
      <p:sp>
        <p:nvSpPr>
          <p:cNvPr id="48" name="Google Shape;48;p19"/>
          <p:cNvSpPr/>
          <p:nvPr>
            <p:ph idx="3" type="pic"/>
          </p:nvPr>
        </p:nvSpPr>
        <p:spPr>
          <a:xfrm>
            <a:off x="6907389" y="635000"/>
            <a:ext cx="22126222" cy="12446000"/>
          </a:xfrm>
          <a:prstGeom prst="rect">
            <a:avLst/>
          </a:prstGeom>
          <a:noFill/>
          <a:ln>
            <a:noFill/>
          </a:ln>
        </p:spPr>
      </p:sp>
      <p:sp>
        <p:nvSpPr>
          <p:cNvPr id="49" name="Google Shape;49;p19"/>
          <p:cNvSpPr/>
          <p:nvPr>
            <p:ph idx="4" type="pic"/>
          </p:nvPr>
        </p:nvSpPr>
        <p:spPr>
          <a:xfrm>
            <a:off x="635000" y="6719093"/>
            <a:ext cx="11557000" cy="6500814"/>
          </a:xfrm>
          <a:prstGeom prst="rect">
            <a:avLst/>
          </a:prstGeom>
          <a:noFill/>
          <a:ln>
            <a:noFill/>
          </a:ln>
        </p:spPr>
      </p:sp>
      <p:sp>
        <p:nvSpPr>
          <p:cNvPr id="50" name="Google Shape;50;p19"/>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idx="12" type="sldNum"/>
          </p:nvPr>
        </p:nvSpPr>
        <p:spPr>
          <a:xfrm>
            <a:off x="22672013" y="635000"/>
            <a:ext cx="1076987" cy="571500"/>
          </a:xfrm>
          <a:prstGeom prst="rect">
            <a:avLst/>
          </a:prstGeom>
          <a:solidFill>
            <a:srgbClr val="53585F"/>
          </a:solid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3000"/>
              <a:buFont typeface="Arial"/>
              <a:buNone/>
              <a:defRPr b="1" i="0" sz="30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ES"/>
              <a:t>‹#›</a:t>
            </a:fld>
            <a:endParaRPr/>
          </a:p>
        </p:txBody>
      </p:sp>
      <p:sp>
        <p:nvSpPr>
          <p:cNvPr id="7" name="Google Shape;7;p1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1pPr>
            <a:lvl2pPr lvl="1"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2pPr>
            <a:lvl3pPr lvl="2"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3pPr>
            <a:lvl4pPr lvl="3"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4pPr>
            <a:lvl5pPr lvl="4"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5pPr>
            <a:lvl6pPr lvl="5"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6pPr>
            <a:lvl7pPr lvl="6"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7pPr>
            <a:lvl8pPr lvl="7"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8pPr>
            <a:lvl9pPr lvl="8"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9pPr>
          </a:lstStyle>
          <a:p/>
        </p:txBody>
      </p:sp>
      <p:sp>
        <p:nvSpPr>
          <p:cNvPr id="8" name="Google Shape;8;p1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1pPr>
            <a:lvl2pPr indent="-228600" lvl="1" marL="9144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2pPr>
            <a:lvl3pPr indent="-228600" lvl="2" marL="13716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3pPr>
            <a:lvl4pPr indent="-228600" lvl="3" marL="18288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4pPr>
            <a:lvl5pPr indent="-228600" lvl="4" marL="22860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5pPr>
            <a:lvl6pPr indent="-228600" lvl="5" marL="27432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6pPr>
            <a:lvl7pPr indent="-228600" lvl="6" marL="32004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7pPr>
            <a:lvl8pPr indent="-228600" lvl="7" marL="36576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8pPr>
            <a:lvl9pPr indent="-228600" lvl="8" marL="4114800" marR="0" rtl="0" algn="l">
              <a:lnSpc>
                <a:spcPct val="90000"/>
              </a:lnSpc>
              <a:spcBef>
                <a:spcPts val="0"/>
              </a:spcBef>
              <a:spcAft>
                <a:spcPts val="0"/>
              </a:spcAft>
              <a:buClr>
                <a:srgbClr val="000000"/>
              </a:buClr>
              <a:buSzPts val="5000"/>
              <a:buFont typeface="Arial"/>
              <a:buNone/>
              <a:defRPr b="1" i="0" sz="5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39d3f02c68_2_0"/>
          <p:cNvSpPr txBox="1"/>
          <p:nvPr/>
        </p:nvSpPr>
        <p:spPr>
          <a:xfrm>
            <a:off x="361200" y="12523400"/>
            <a:ext cx="21468900" cy="908100"/>
          </a:xfrm>
          <a:prstGeom prst="rect">
            <a:avLst/>
          </a:prstGeom>
          <a:noFill/>
          <a:ln>
            <a:noFill/>
          </a:ln>
        </p:spPr>
        <p:txBody>
          <a:bodyPr anchorCtr="0" anchor="t" bIns="243800" lIns="243800" spcFirstLastPara="1" rIns="243800" wrap="square" tIns="243800">
            <a:spAutoFit/>
          </a:bodyPr>
          <a:lstStyle/>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666666"/>
                </a:solidFill>
                <a:latin typeface="Open Sans Light"/>
                <a:ea typeface="Open Sans Light"/>
                <a:cs typeface="Open Sans Light"/>
                <a:sym typeface="Open Sans Light"/>
              </a:rPr>
              <a:t>Gerencia de Beneficios Sociales </a:t>
            </a:r>
            <a:endParaRPr b="0" i="0" sz="2700" u="none" cap="none" strike="noStrike">
              <a:solidFill>
                <a:srgbClr val="666666"/>
              </a:solidFill>
              <a:latin typeface="Open Sans Light"/>
              <a:ea typeface="Open Sans Light"/>
              <a:cs typeface="Open Sans Light"/>
              <a:sym typeface="Open Sans Light"/>
            </a:endParaRPr>
          </a:p>
        </p:txBody>
      </p:sp>
      <p:sp>
        <p:nvSpPr>
          <p:cNvPr id="95" name="Google Shape;95;g239d3f02c68_2_0"/>
          <p:cNvSpPr txBox="1"/>
          <p:nvPr/>
        </p:nvSpPr>
        <p:spPr>
          <a:xfrm>
            <a:off x="361200" y="3077867"/>
            <a:ext cx="19232100" cy="4679100"/>
          </a:xfrm>
          <a:prstGeom prst="rect">
            <a:avLst/>
          </a:prstGeom>
          <a:noFill/>
          <a:ln>
            <a:noFill/>
          </a:ln>
        </p:spPr>
        <p:txBody>
          <a:bodyPr anchorCtr="0" anchor="t" bIns="243800" lIns="243800" spcFirstLastPara="1" rIns="243800" wrap="square" tIns="243800">
            <a:spAutoFit/>
          </a:bodyPr>
          <a:lstStyle/>
          <a:p>
            <a:pPr indent="0" lvl="0" marL="0" marR="0" rtl="0" algn="l">
              <a:lnSpc>
                <a:spcPct val="100000"/>
              </a:lnSpc>
              <a:spcBef>
                <a:spcPts val="0"/>
              </a:spcBef>
              <a:spcAft>
                <a:spcPts val="0"/>
              </a:spcAft>
              <a:buClr>
                <a:srgbClr val="000000"/>
              </a:buClr>
              <a:buSzPts val="6900"/>
              <a:buFont typeface="Arial"/>
              <a:buNone/>
            </a:pPr>
            <a:r>
              <a:rPr b="0" i="0" lang="es-ES" sz="6900" u="none" cap="none" strike="noStrike">
                <a:solidFill>
                  <a:srgbClr val="000000"/>
                </a:solidFill>
                <a:latin typeface="Open Sans Medium"/>
                <a:ea typeface="Open Sans Medium"/>
                <a:cs typeface="Open Sans Medium"/>
                <a:sym typeface="Open Sans Medium"/>
              </a:rPr>
              <a:t>Licencias Médicas  </a:t>
            </a:r>
            <a:r>
              <a:rPr b="0" i="0" lang="es-ES" sz="13900" u="none" cap="none" strike="noStrike">
                <a:solidFill>
                  <a:srgbClr val="000000"/>
                </a:solidFill>
                <a:latin typeface="Open Sans Medium"/>
                <a:ea typeface="Open Sans Medium"/>
                <a:cs typeface="Open Sans Medium"/>
                <a:sym typeface="Open Sans Medium"/>
              </a:rPr>
              <a:t> </a:t>
            </a:r>
            <a:endParaRPr b="0" i="0" sz="13900" u="none" cap="none" strike="noStrike">
              <a:solidFill>
                <a:srgbClr val="00000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300"/>
              <a:buFont typeface="Arial"/>
              <a:buNone/>
            </a:pPr>
            <a:r>
              <a:rPr b="0" i="0" lang="es-ES" sz="13300" u="none" cap="none" strike="noStrike">
                <a:solidFill>
                  <a:srgbClr val="000000"/>
                </a:solidFill>
                <a:latin typeface="Open Sans Medium"/>
                <a:ea typeface="Open Sans Medium"/>
                <a:cs typeface="Open Sans Medium"/>
                <a:sym typeface="Open Sans Medium"/>
              </a:rPr>
              <a:t>Pango </a:t>
            </a:r>
            <a:endParaRPr b="0" i="0" sz="13300" u="none" cap="none" strike="noStrike">
              <a:solidFill>
                <a:srgbClr val="000000"/>
              </a:solidFill>
              <a:latin typeface="Open Sans Medium"/>
              <a:ea typeface="Open Sans Medium"/>
              <a:cs typeface="Open Sans Medium"/>
              <a:sym typeface="Open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39d3f02c68_3_165"/>
          <p:cNvSpPr txBox="1"/>
          <p:nvPr/>
        </p:nvSpPr>
        <p:spPr>
          <a:xfrm>
            <a:off x="16866975" y="2651550"/>
            <a:ext cx="7128900" cy="14880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lt1"/>
                </a:solidFill>
                <a:latin typeface="Arial"/>
                <a:ea typeface="Arial"/>
                <a:cs typeface="Arial"/>
                <a:sym typeface="Arial"/>
              </a:rPr>
              <a:t>VALIDACIÓN EMPRESA</a:t>
            </a:r>
            <a:endParaRPr b="1" i="0" sz="5000" u="none" cap="none" strike="noStrike">
              <a:solidFill>
                <a:schemeClr val="lt1"/>
              </a:solidFill>
              <a:latin typeface="Arial"/>
              <a:ea typeface="Arial"/>
              <a:cs typeface="Arial"/>
              <a:sym typeface="Arial"/>
            </a:endParaRPr>
          </a:p>
        </p:txBody>
      </p:sp>
      <p:sp>
        <p:nvSpPr>
          <p:cNvPr id="162" name="Google Shape;162;g239d3f02c68_3_165"/>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5: Emails de Notificación</a:t>
            </a:r>
            <a:endParaRPr>
              <a:solidFill>
                <a:srgbClr val="1896D3"/>
              </a:solidFill>
              <a:latin typeface="Oswald"/>
              <a:ea typeface="Oswald"/>
              <a:cs typeface="Oswald"/>
              <a:sym typeface="Oswald"/>
            </a:endParaRPr>
          </a:p>
        </p:txBody>
      </p:sp>
      <p:pic>
        <p:nvPicPr>
          <p:cNvPr id="163" name="Google Shape;163;g239d3f02c68_3_165"/>
          <p:cNvPicPr preferRelativeResize="0"/>
          <p:nvPr/>
        </p:nvPicPr>
        <p:blipFill rotWithShape="1">
          <a:blip r:embed="rId3">
            <a:alphaModFix/>
          </a:blip>
          <a:srcRect b="0" l="0" r="0" t="0"/>
          <a:stretch/>
        </p:blipFill>
        <p:spPr>
          <a:xfrm>
            <a:off x="1953600" y="2992876"/>
            <a:ext cx="9818850" cy="9727924"/>
          </a:xfrm>
          <a:prstGeom prst="rect">
            <a:avLst/>
          </a:prstGeom>
          <a:noFill/>
          <a:ln>
            <a:noFill/>
          </a:ln>
        </p:spPr>
      </p:pic>
      <p:pic>
        <p:nvPicPr>
          <p:cNvPr id="164" name="Google Shape;164;g239d3f02c68_3_165"/>
          <p:cNvPicPr preferRelativeResize="0"/>
          <p:nvPr/>
        </p:nvPicPr>
        <p:blipFill rotWithShape="1">
          <a:blip r:embed="rId4">
            <a:alphaModFix/>
          </a:blip>
          <a:srcRect b="0" l="0" r="0" t="0"/>
          <a:stretch/>
        </p:blipFill>
        <p:spPr>
          <a:xfrm>
            <a:off x="12596500" y="3038376"/>
            <a:ext cx="8827003" cy="9727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39d3f02c68_3_31"/>
          <p:cNvSpPr txBox="1"/>
          <p:nvPr/>
        </p:nvSpPr>
        <p:spPr>
          <a:xfrm>
            <a:off x="14551500" y="3373411"/>
            <a:ext cx="9197400" cy="86361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El administrador de la empresa recibe un mail solicitándole su aprobación/rechazo de la licencia médica del trabajador.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En el mail se debe indicar el nombre del trabajador, su Rut y la </a:t>
            </a:r>
            <a:r>
              <a:rPr b="0" i="0" lang="es-ES" sz="3600" u="none" cap="none" strike="noStrike">
                <a:solidFill>
                  <a:schemeClr val="dk1"/>
                </a:solidFill>
                <a:latin typeface="Oswald"/>
                <a:ea typeface="Oswald"/>
                <a:cs typeface="Oswald"/>
                <a:sym typeface="Oswald"/>
                <a:extLst>
                  <a:ext uri="http://customooxmlschemas.google.com/">
                    <go:slidesCustomData xmlns:go="http://customooxmlschemas.google.com/" textRoundtripDataId="2"/>
                  </a:ext>
                </a:extLst>
              </a:rPr>
              <a:t>fecha</a:t>
            </a:r>
            <a:r>
              <a:rPr b="0" i="0" lang="es-ES" sz="3600" u="none" cap="none" strike="noStrike">
                <a:solidFill>
                  <a:schemeClr val="dk1"/>
                </a:solidFill>
                <a:latin typeface="Oswald"/>
                <a:ea typeface="Oswald"/>
                <a:cs typeface="Oswald"/>
                <a:sym typeface="Oswald"/>
              </a:rPr>
              <a:t> de Inicio de reposo.</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En caso de rechazo se debería tener que ingresar el motivo del rechazo (selección múltiple)</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La identificación y autenticación de la empresa, se realizará en base a un token incluido en el mismo link enviado por correo</a:t>
            </a:r>
            <a:endParaRPr b="0" i="0" sz="3600" u="none" cap="none" strike="noStrike">
              <a:solidFill>
                <a:schemeClr val="dk1"/>
              </a:solidFill>
              <a:latin typeface="Oswald"/>
              <a:ea typeface="Oswald"/>
              <a:cs typeface="Oswald"/>
              <a:sym typeface="Oswald"/>
            </a:endParaRPr>
          </a:p>
        </p:txBody>
      </p:sp>
      <p:sp>
        <p:nvSpPr>
          <p:cNvPr id="170" name="Google Shape;170;g239d3f02c68_3_31"/>
          <p:cNvSpPr txBox="1"/>
          <p:nvPr/>
        </p:nvSpPr>
        <p:spPr>
          <a:xfrm>
            <a:off x="14551500" y="2192300"/>
            <a:ext cx="9016200" cy="6012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0" i="0" lang="es-ES" sz="3600" u="none" cap="none" strike="noStrike">
                <a:solidFill>
                  <a:schemeClr val="dk1"/>
                </a:solidFill>
                <a:latin typeface="Oswald"/>
                <a:ea typeface="Oswald"/>
                <a:cs typeface="Oswald"/>
                <a:sym typeface="Oswald"/>
              </a:rPr>
              <a:t>VALIDACIÓN EMPRESA</a:t>
            </a:r>
            <a:endParaRPr b="0" i="0" sz="3600" u="none" cap="none" strike="noStrike">
              <a:solidFill>
                <a:schemeClr val="dk1"/>
              </a:solidFill>
              <a:latin typeface="Oswald"/>
              <a:ea typeface="Oswald"/>
              <a:cs typeface="Oswald"/>
              <a:sym typeface="Oswald"/>
            </a:endParaRPr>
          </a:p>
        </p:txBody>
      </p:sp>
      <p:sp>
        <p:nvSpPr>
          <p:cNvPr id="171" name="Google Shape;171;g239d3f02c68_3_31"/>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6: Interfaz del empleador</a:t>
            </a:r>
            <a:endParaRPr>
              <a:solidFill>
                <a:srgbClr val="1896D3"/>
              </a:solidFill>
              <a:latin typeface="Oswald"/>
              <a:ea typeface="Oswald"/>
              <a:cs typeface="Oswald"/>
              <a:sym typeface="Oswald"/>
            </a:endParaRPr>
          </a:p>
        </p:txBody>
      </p:sp>
      <p:pic>
        <p:nvPicPr>
          <p:cNvPr id="172" name="Google Shape;172;g239d3f02c68_3_31"/>
          <p:cNvPicPr preferRelativeResize="0"/>
          <p:nvPr/>
        </p:nvPicPr>
        <p:blipFill rotWithShape="1">
          <a:blip r:embed="rId3">
            <a:alphaModFix/>
          </a:blip>
          <a:srcRect b="0" l="0" r="0" t="0"/>
          <a:stretch/>
        </p:blipFill>
        <p:spPr>
          <a:xfrm>
            <a:off x="1175425" y="1980486"/>
            <a:ext cx="12642705" cy="1034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39d3f02c68_1_267"/>
          <p:cNvSpPr txBox="1"/>
          <p:nvPr/>
        </p:nvSpPr>
        <p:spPr>
          <a:xfrm>
            <a:off x="16866975" y="2651550"/>
            <a:ext cx="7128900" cy="14880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lt1"/>
                </a:solidFill>
                <a:latin typeface="Arial"/>
                <a:ea typeface="Arial"/>
                <a:cs typeface="Arial"/>
                <a:sym typeface="Arial"/>
              </a:rPr>
              <a:t>VALIDACIÓN EMPRESA</a:t>
            </a:r>
            <a:endParaRPr b="1" i="0" sz="5000" u="none" cap="none" strike="noStrike">
              <a:solidFill>
                <a:schemeClr val="lt1"/>
              </a:solidFill>
              <a:latin typeface="Arial"/>
              <a:ea typeface="Arial"/>
              <a:cs typeface="Arial"/>
              <a:sym typeface="Arial"/>
            </a:endParaRPr>
          </a:p>
        </p:txBody>
      </p:sp>
      <p:sp>
        <p:nvSpPr>
          <p:cNvPr id="178" name="Google Shape;178;g239d3f02c68_1_267"/>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6: Llenado Zona C</a:t>
            </a:r>
            <a:endParaRPr>
              <a:solidFill>
                <a:srgbClr val="1896D3"/>
              </a:solidFill>
              <a:latin typeface="Oswald"/>
              <a:ea typeface="Oswald"/>
              <a:cs typeface="Oswald"/>
              <a:sym typeface="Oswald"/>
            </a:endParaRPr>
          </a:p>
        </p:txBody>
      </p:sp>
      <p:sp>
        <p:nvSpPr>
          <p:cNvPr id="179" name="Google Shape;179;g239d3f02c68_1_267"/>
          <p:cNvSpPr txBox="1"/>
          <p:nvPr/>
        </p:nvSpPr>
        <p:spPr>
          <a:xfrm>
            <a:off x="15117675" y="2870725"/>
            <a:ext cx="8878200" cy="66414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El administrador completa el equivalente a la Zona C de la licencia tradicional. Se montó un layout similar a la versión papel, de manera que los encargados ya conozcan de antemano su llenado.</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Una vez llenado los datos, al clicar “guardar”, estos se validará, y continuará el workflow.</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Se marcará la licencia médica con estado “completa”, y se enviarán los datos a la Caja de Compensación respectiva.</a:t>
            </a:r>
            <a:endParaRPr b="0" i="0" sz="3600" u="none" cap="none" strike="noStrike">
              <a:solidFill>
                <a:schemeClr val="dk1"/>
              </a:solidFill>
              <a:latin typeface="Oswald"/>
              <a:ea typeface="Oswald"/>
              <a:cs typeface="Oswald"/>
              <a:sym typeface="Oswald"/>
            </a:endParaRPr>
          </a:p>
        </p:txBody>
      </p:sp>
      <p:pic>
        <p:nvPicPr>
          <p:cNvPr id="180" name="Google Shape;180;g239d3f02c68_1_267"/>
          <p:cNvPicPr preferRelativeResize="0"/>
          <p:nvPr/>
        </p:nvPicPr>
        <p:blipFill rotWithShape="1">
          <a:blip r:embed="rId3">
            <a:alphaModFix/>
          </a:blip>
          <a:srcRect b="0" l="0" r="0" t="0"/>
          <a:stretch/>
        </p:blipFill>
        <p:spPr>
          <a:xfrm>
            <a:off x="696775" y="2651550"/>
            <a:ext cx="13872353" cy="9846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39d3f02c68_1_357"/>
          <p:cNvSpPr txBox="1"/>
          <p:nvPr/>
        </p:nvSpPr>
        <p:spPr>
          <a:xfrm>
            <a:off x="16866975" y="2651550"/>
            <a:ext cx="7128900" cy="14880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lt1"/>
                </a:solidFill>
                <a:latin typeface="Arial"/>
                <a:ea typeface="Arial"/>
                <a:cs typeface="Arial"/>
                <a:sym typeface="Arial"/>
              </a:rPr>
              <a:t>VALIDACIÓN EMPRESA</a:t>
            </a:r>
            <a:endParaRPr b="1" i="0" sz="5000" u="none" cap="none" strike="noStrike">
              <a:solidFill>
                <a:schemeClr val="lt1"/>
              </a:solidFill>
              <a:latin typeface="Arial"/>
              <a:ea typeface="Arial"/>
              <a:cs typeface="Arial"/>
              <a:sym typeface="Arial"/>
            </a:endParaRPr>
          </a:p>
        </p:txBody>
      </p:sp>
      <p:sp>
        <p:nvSpPr>
          <p:cNvPr id="186" name="Google Shape;186;g239d3f02c68_1_357"/>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6: Llenado Zona C</a:t>
            </a:r>
            <a:endParaRPr>
              <a:solidFill>
                <a:srgbClr val="1896D3"/>
              </a:solidFill>
              <a:latin typeface="Oswald"/>
              <a:ea typeface="Oswald"/>
              <a:cs typeface="Oswald"/>
              <a:sym typeface="Oswald"/>
            </a:endParaRPr>
          </a:p>
        </p:txBody>
      </p:sp>
      <p:sp>
        <p:nvSpPr>
          <p:cNvPr id="187" name="Google Shape;187;g239d3f02c68_1_357"/>
          <p:cNvSpPr txBox="1"/>
          <p:nvPr/>
        </p:nvSpPr>
        <p:spPr>
          <a:xfrm>
            <a:off x="4681050" y="2651550"/>
            <a:ext cx="15021900" cy="39354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Por último, debe firmar digitalmente la presentación de este formulario. Esta firma contiene</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el nombre, N° IP, Huella Digital del navegador, y una marca de tiempo, en un código QR,</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que se genera automáticamente:</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300" u="none" cap="none" strike="noStrike">
              <a:solidFill>
                <a:schemeClr val="dk1"/>
              </a:solidFill>
              <a:latin typeface="Oswald"/>
              <a:ea typeface="Oswald"/>
              <a:cs typeface="Oswald"/>
              <a:sym typeface="Oswald"/>
            </a:endParaRPr>
          </a:p>
        </p:txBody>
      </p:sp>
      <p:pic>
        <p:nvPicPr>
          <p:cNvPr id="188" name="Google Shape;188;g239d3f02c68_1_357"/>
          <p:cNvPicPr preferRelativeResize="0"/>
          <p:nvPr/>
        </p:nvPicPr>
        <p:blipFill rotWithShape="1">
          <a:blip r:embed="rId3">
            <a:alphaModFix/>
          </a:blip>
          <a:srcRect b="0" l="0" r="0" t="0"/>
          <a:stretch/>
        </p:blipFill>
        <p:spPr>
          <a:xfrm>
            <a:off x="5824050" y="6212325"/>
            <a:ext cx="12855475" cy="4036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39d3f02c68_1_330"/>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7: Correos de seguimiento</a:t>
            </a:r>
            <a:endParaRPr>
              <a:solidFill>
                <a:srgbClr val="1896D3"/>
              </a:solidFill>
              <a:latin typeface="Oswald"/>
              <a:ea typeface="Oswald"/>
              <a:cs typeface="Oswald"/>
              <a:sym typeface="Oswald"/>
            </a:endParaRPr>
          </a:p>
        </p:txBody>
      </p:sp>
      <p:sp>
        <p:nvSpPr>
          <p:cNvPr id="194" name="Google Shape;194;g239d3f02c68_1_330"/>
          <p:cNvSpPr txBox="1"/>
          <p:nvPr/>
        </p:nvSpPr>
        <p:spPr>
          <a:xfrm>
            <a:off x="9209550" y="2078625"/>
            <a:ext cx="5964900" cy="95565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chemeClr val="dk1"/>
              </a:buClr>
              <a:buSzPts val="1100"/>
              <a:buFont typeface="Arial"/>
              <a:buNone/>
            </a:pPr>
            <a:r>
              <a:rPr b="0" i="0" lang="es-ES" sz="3700" u="none" cap="none" strike="noStrike">
                <a:solidFill>
                  <a:schemeClr val="dk1"/>
                </a:solidFill>
                <a:latin typeface="Oswald"/>
                <a:ea typeface="Oswald"/>
                <a:cs typeface="Oswald"/>
                <a:sym typeface="Oswald"/>
              </a:rPr>
              <a:t>Mientras no se complete el proceso, durante 3 días hábiles, y cada 4 horas (hábiles), se envían recordatorios al empleador, informando que se acaba el plazo para presentar la información requerida y, en paralelo, se enviará correo de notificación al trabajador, informando de la situación. En este mismo mensaje se le recuerda que existe la posibilidad de completar por su parte el proceso, adjuntando la declaración jurada.</a:t>
            </a:r>
            <a:endParaRPr b="0" i="0" sz="3100" u="none" cap="none" strike="noStrike">
              <a:solidFill>
                <a:schemeClr val="dk1"/>
              </a:solidFill>
              <a:latin typeface="Oswald"/>
              <a:ea typeface="Oswald"/>
              <a:cs typeface="Oswald"/>
              <a:sym typeface="Oswald"/>
            </a:endParaRPr>
          </a:p>
        </p:txBody>
      </p:sp>
      <p:pic>
        <p:nvPicPr>
          <p:cNvPr id="195" name="Google Shape;195;g239d3f02c68_1_330"/>
          <p:cNvPicPr preferRelativeResize="0"/>
          <p:nvPr/>
        </p:nvPicPr>
        <p:blipFill rotWithShape="1">
          <a:blip r:embed="rId3">
            <a:alphaModFix/>
          </a:blip>
          <a:srcRect b="0" l="0" r="0" t="0"/>
          <a:stretch/>
        </p:blipFill>
        <p:spPr>
          <a:xfrm>
            <a:off x="15743625" y="2231025"/>
            <a:ext cx="7709975" cy="10547775"/>
          </a:xfrm>
          <a:prstGeom prst="rect">
            <a:avLst/>
          </a:prstGeom>
          <a:noFill/>
          <a:ln>
            <a:noFill/>
          </a:ln>
        </p:spPr>
      </p:pic>
      <p:pic>
        <p:nvPicPr>
          <p:cNvPr id="196" name="Google Shape;196;g239d3f02c68_1_330"/>
          <p:cNvPicPr preferRelativeResize="0"/>
          <p:nvPr/>
        </p:nvPicPr>
        <p:blipFill rotWithShape="1">
          <a:blip r:embed="rId4">
            <a:alphaModFix/>
          </a:blip>
          <a:srcRect b="0" l="8458" r="0" t="0"/>
          <a:stretch/>
        </p:blipFill>
        <p:spPr>
          <a:xfrm>
            <a:off x="483650" y="1965775"/>
            <a:ext cx="7903861" cy="10813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39d3f02c68_1_346"/>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7: Correos de seguimiento</a:t>
            </a:r>
            <a:endParaRPr>
              <a:solidFill>
                <a:srgbClr val="1896D3"/>
              </a:solidFill>
              <a:latin typeface="Oswald"/>
              <a:ea typeface="Oswald"/>
              <a:cs typeface="Oswald"/>
              <a:sym typeface="Oswald"/>
            </a:endParaRPr>
          </a:p>
        </p:txBody>
      </p:sp>
      <p:sp>
        <p:nvSpPr>
          <p:cNvPr id="202" name="Google Shape;202;g239d3f02c68_1_346"/>
          <p:cNvSpPr txBox="1"/>
          <p:nvPr/>
        </p:nvSpPr>
        <p:spPr>
          <a:xfrm>
            <a:off x="8772675" y="2840625"/>
            <a:ext cx="7138200" cy="59763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En caso que el trabajador adjunte la declaración jurada, ya sea en el llenado inicial, o luego de recibir un correo de seguimiento, al empleador se le notificará de esta situación.</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Si es el empleador quien rechaza la licencia médica, declarando que el trabajador no pertenecía a su empresa, se le notifica a este último también,</a:t>
            </a:r>
            <a:endParaRPr b="0" i="0" sz="3600" u="none" cap="none" strike="noStrike">
              <a:solidFill>
                <a:schemeClr val="dk1"/>
              </a:solidFill>
              <a:latin typeface="Oswald"/>
              <a:ea typeface="Oswald"/>
              <a:cs typeface="Oswald"/>
              <a:sym typeface="Oswald"/>
            </a:endParaRPr>
          </a:p>
        </p:txBody>
      </p:sp>
      <p:pic>
        <p:nvPicPr>
          <p:cNvPr id="203" name="Google Shape;203;g239d3f02c68_1_346"/>
          <p:cNvPicPr preferRelativeResize="0"/>
          <p:nvPr/>
        </p:nvPicPr>
        <p:blipFill rotWithShape="1">
          <a:blip r:embed="rId3">
            <a:alphaModFix/>
          </a:blip>
          <a:srcRect b="0" l="20428" r="14450" t="0"/>
          <a:stretch/>
        </p:blipFill>
        <p:spPr>
          <a:xfrm>
            <a:off x="1039200" y="1965775"/>
            <a:ext cx="6674126" cy="10813026"/>
          </a:xfrm>
          <a:prstGeom prst="rect">
            <a:avLst/>
          </a:prstGeom>
          <a:noFill/>
          <a:ln>
            <a:noFill/>
          </a:ln>
        </p:spPr>
      </p:pic>
      <p:pic>
        <p:nvPicPr>
          <p:cNvPr id="204" name="Google Shape;204;g239d3f02c68_1_346"/>
          <p:cNvPicPr preferRelativeResize="0"/>
          <p:nvPr/>
        </p:nvPicPr>
        <p:blipFill rotWithShape="1">
          <a:blip r:embed="rId4">
            <a:alphaModFix/>
          </a:blip>
          <a:srcRect b="0" l="22030" r="15257" t="0"/>
          <a:stretch/>
        </p:blipFill>
        <p:spPr>
          <a:xfrm>
            <a:off x="16971750" y="1965775"/>
            <a:ext cx="5566500" cy="108130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39d3f02c68_3_67"/>
          <p:cNvSpPr txBox="1"/>
          <p:nvPr/>
        </p:nvSpPr>
        <p:spPr>
          <a:xfrm>
            <a:off x="3675275" y="5155050"/>
            <a:ext cx="17239800" cy="34059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rPr b="0" i="0" lang="es-ES" sz="3700" u="none" cap="none" strike="noStrike">
                <a:solidFill>
                  <a:schemeClr val="dk1"/>
                </a:solidFill>
                <a:latin typeface="Oswald"/>
                <a:ea typeface="Oswald"/>
                <a:cs typeface="Oswald"/>
                <a:sym typeface="Oswald"/>
                <a:extLst>
                  <a:ext uri="http://customooxmlschemas.google.com/">
                    <go:slidesCustomData xmlns:go="http://customooxmlschemas.google.com/" textRoundtripDataId="3"/>
                  </a:ext>
                </a:extLst>
              </a:rPr>
              <a:t>Para cerrar el flujo se considera el envío de un email al trabajador y a la empresa indicando que la Licencia médica fue enviada a </a:t>
            </a:r>
            <a:r>
              <a:rPr lang="es-ES" sz="3700">
                <a:solidFill>
                  <a:schemeClr val="dk1"/>
                </a:solidFill>
                <a:latin typeface="Oswald"/>
                <a:ea typeface="Oswald"/>
                <a:cs typeface="Oswald"/>
                <a:sym typeface="Oswald"/>
                <a:extLst>
                  <a:ext uri="http://customooxmlschemas.google.com/">
                    <go:slidesCustomData xmlns:go="http://customooxmlschemas.google.com/" textRoundtripDataId="4"/>
                  </a:ext>
                </a:extLst>
              </a:rPr>
              <a:t>CLA</a:t>
            </a:r>
            <a:r>
              <a:rPr b="0" i="0" lang="es-ES" sz="3700" u="none" cap="none" strike="noStrike">
                <a:solidFill>
                  <a:schemeClr val="dk1"/>
                </a:solidFill>
                <a:latin typeface="Oswald"/>
                <a:ea typeface="Oswald"/>
                <a:cs typeface="Oswald"/>
                <a:sym typeface="Oswald"/>
                <a:extLst>
                  <a:ext uri="http://customooxmlschemas.google.com/">
                    <go:slidesCustomData xmlns:go="http://customooxmlschemas.google.com/" textRoundtripDataId="5"/>
                  </a:ext>
                </a:extLst>
              </a:rPr>
              <a:t>. </a:t>
            </a:r>
            <a:endParaRPr b="0" i="0" sz="37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5000"/>
              <a:buFont typeface="Arial"/>
              <a:buNone/>
            </a:pPr>
            <a:r>
              <a:t/>
            </a:r>
            <a:endParaRPr b="0" i="0" sz="37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0" i="0" lang="es-ES" sz="3700" u="none" cap="none" strike="noStrike">
                <a:solidFill>
                  <a:schemeClr val="dk1"/>
                </a:solidFill>
                <a:latin typeface="Oswald"/>
                <a:ea typeface="Oswald"/>
                <a:cs typeface="Oswald"/>
                <a:sym typeface="Oswald"/>
              </a:rPr>
              <a:t>Se enviará la información a la Caja de Compensación, idealmente por Web Service en formato Json, acompañada de la información de la Zona C, en datos y/o en formato excel </a:t>
            </a:r>
            <a:endParaRPr b="0" i="0" sz="2100" u="none" cap="none" strike="noStrike">
              <a:solidFill>
                <a:schemeClr val="dk1"/>
              </a:solidFill>
              <a:latin typeface="Oswald"/>
              <a:ea typeface="Oswald"/>
              <a:cs typeface="Oswald"/>
              <a:sym typeface="Oswald"/>
            </a:endParaRPr>
          </a:p>
        </p:txBody>
      </p:sp>
      <p:sp>
        <p:nvSpPr>
          <p:cNvPr id="210" name="Google Shape;210;g239d3f02c68_3_67"/>
          <p:cNvSpPr txBox="1"/>
          <p:nvPr/>
        </p:nvSpPr>
        <p:spPr>
          <a:xfrm>
            <a:off x="1389072" y="2776075"/>
            <a:ext cx="7779300" cy="7953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dk1"/>
                </a:solidFill>
                <a:latin typeface="Arial"/>
                <a:ea typeface="Arial"/>
                <a:cs typeface="Arial"/>
                <a:sym typeface="Arial"/>
              </a:rPr>
              <a:t>TÉRMINO DEL FLUJO.</a:t>
            </a:r>
            <a:endParaRPr b="0" i="0" sz="1400" u="none" cap="none" strike="noStrike">
              <a:solidFill>
                <a:schemeClr val="dk1"/>
              </a:solidFill>
              <a:latin typeface="Arial"/>
              <a:ea typeface="Arial"/>
              <a:cs typeface="Arial"/>
              <a:sym typeface="Arial"/>
            </a:endParaRPr>
          </a:p>
        </p:txBody>
      </p:sp>
      <p:sp>
        <p:nvSpPr>
          <p:cNvPr id="211" name="Google Shape;211;g239d3f02c68_3_67"/>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8: Cierre del proceso</a:t>
            </a:r>
            <a:endParaRPr>
              <a:solidFill>
                <a:schemeClr val="dk1"/>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39d3f02c68_4_12"/>
          <p:cNvSpPr txBox="1"/>
          <p:nvPr/>
        </p:nvSpPr>
        <p:spPr>
          <a:xfrm>
            <a:off x="361200" y="12523400"/>
            <a:ext cx="21468900" cy="908100"/>
          </a:xfrm>
          <a:prstGeom prst="rect">
            <a:avLst/>
          </a:prstGeom>
          <a:noFill/>
          <a:ln>
            <a:noFill/>
          </a:ln>
        </p:spPr>
        <p:txBody>
          <a:bodyPr anchorCtr="0" anchor="t" bIns="243800" lIns="243800" spcFirstLastPara="1" rIns="243800" wrap="square" tIns="243800">
            <a:spAutoFit/>
          </a:bodyPr>
          <a:lstStyle/>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666666"/>
                </a:solidFill>
                <a:latin typeface="Open Sans Light"/>
                <a:ea typeface="Open Sans Light"/>
                <a:cs typeface="Open Sans Light"/>
                <a:sym typeface="Open Sans Light"/>
              </a:rPr>
              <a:t>Gerencia de Beneficios Sociales </a:t>
            </a:r>
            <a:endParaRPr b="0" i="0" sz="2700" u="none" cap="none" strike="noStrike">
              <a:solidFill>
                <a:srgbClr val="666666"/>
              </a:solidFill>
              <a:latin typeface="Open Sans Light"/>
              <a:ea typeface="Open Sans Light"/>
              <a:cs typeface="Open Sans Light"/>
              <a:sym typeface="Open Sans Light"/>
            </a:endParaRPr>
          </a:p>
        </p:txBody>
      </p:sp>
      <p:sp>
        <p:nvSpPr>
          <p:cNvPr id="217" name="Google Shape;217;g239d3f02c68_4_12"/>
          <p:cNvSpPr txBox="1"/>
          <p:nvPr/>
        </p:nvSpPr>
        <p:spPr>
          <a:xfrm>
            <a:off x="361200" y="3077867"/>
            <a:ext cx="19232100" cy="3601800"/>
          </a:xfrm>
          <a:prstGeom prst="rect">
            <a:avLst/>
          </a:prstGeom>
          <a:noFill/>
          <a:ln>
            <a:noFill/>
          </a:ln>
        </p:spPr>
        <p:txBody>
          <a:bodyPr anchorCtr="0" anchor="t" bIns="243800" lIns="243800" spcFirstLastPara="1" rIns="243800" wrap="square" tIns="243800">
            <a:spAutoFit/>
          </a:bodyPr>
          <a:lstStyle/>
          <a:p>
            <a:pPr indent="0" lvl="0" marL="0" marR="0" rtl="0" algn="l">
              <a:lnSpc>
                <a:spcPct val="100000"/>
              </a:lnSpc>
              <a:spcBef>
                <a:spcPts val="0"/>
              </a:spcBef>
              <a:spcAft>
                <a:spcPts val="0"/>
              </a:spcAft>
              <a:buClr>
                <a:srgbClr val="000000"/>
              </a:buClr>
              <a:buSzPts val="6900"/>
              <a:buFont typeface="Arial"/>
              <a:buNone/>
            </a:pPr>
            <a:r>
              <a:rPr b="0" i="0" lang="es-ES" sz="6900" u="none" cap="none" strike="noStrike">
                <a:solidFill>
                  <a:srgbClr val="000000"/>
                </a:solidFill>
                <a:latin typeface="Open Sans Medium"/>
                <a:ea typeface="Open Sans Medium"/>
                <a:cs typeface="Open Sans Medium"/>
                <a:sym typeface="Open Sans Medium"/>
              </a:rPr>
              <a:t>Muchas </a:t>
            </a:r>
            <a:endParaRPr b="0" i="0" sz="13900" u="none" cap="none" strike="noStrike">
              <a:solidFill>
                <a:srgbClr val="000000"/>
              </a:solidFill>
              <a:latin typeface="Open Sans Medium"/>
              <a:ea typeface="Open Sans Medium"/>
              <a:cs typeface="Open Sans Medium"/>
              <a:sym typeface="Open Sans Medium"/>
            </a:endParaRPr>
          </a:p>
          <a:p>
            <a:pPr indent="0" lvl="0" marL="0" marR="0" rtl="0" algn="l">
              <a:lnSpc>
                <a:spcPct val="100000"/>
              </a:lnSpc>
              <a:spcBef>
                <a:spcPts val="0"/>
              </a:spcBef>
              <a:spcAft>
                <a:spcPts val="0"/>
              </a:spcAft>
              <a:buClr>
                <a:srgbClr val="000000"/>
              </a:buClr>
              <a:buSzPts val="13300"/>
              <a:buFont typeface="Arial"/>
              <a:buNone/>
            </a:pPr>
            <a:r>
              <a:rPr b="0" i="0" lang="es-ES" sz="13300" u="none" cap="none" strike="noStrike">
                <a:solidFill>
                  <a:srgbClr val="000000"/>
                </a:solidFill>
                <a:latin typeface="Open Sans Medium"/>
                <a:ea typeface="Open Sans Medium"/>
                <a:cs typeface="Open Sans Medium"/>
                <a:sym typeface="Open Sans Medium"/>
              </a:rPr>
              <a:t>Gracias </a:t>
            </a:r>
            <a:endParaRPr b="0" i="0" sz="13300" u="none" cap="none" strike="noStrike">
              <a:solidFill>
                <a:srgbClr val="000000"/>
              </a:solidFill>
              <a:latin typeface="Open Sans Medium"/>
              <a:ea typeface="Open Sans Medium"/>
              <a:cs typeface="Open Sans Medium"/>
              <a:sym typeface="Open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39d3f02c68_1_0"/>
          <p:cNvSpPr txBox="1"/>
          <p:nvPr/>
        </p:nvSpPr>
        <p:spPr>
          <a:xfrm>
            <a:off x="1418498" y="2088050"/>
            <a:ext cx="2374200" cy="865800"/>
          </a:xfrm>
          <a:prstGeom prst="rect">
            <a:avLst/>
          </a:prstGeom>
          <a:noFill/>
          <a:ln>
            <a:noFill/>
          </a:ln>
        </p:spPr>
        <p:txBody>
          <a:bodyPr anchorCtr="0" anchor="t"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200"/>
              <a:buFont typeface="Arial"/>
              <a:buNone/>
            </a:pPr>
            <a:r>
              <a:rPr b="1" i="0" lang="es-ES" sz="3200" u="none" cap="none" strike="noStrike">
                <a:solidFill>
                  <a:srgbClr val="000000"/>
                </a:solidFill>
                <a:latin typeface="Oswald"/>
                <a:ea typeface="Oswald"/>
                <a:cs typeface="Oswald"/>
                <a:sym typeface="Oswald"/>
              </a:rPr>
              <a:t>Objetivos</a:t>
            </a:r>
            <a:endParaRPr b="0" i="1" sz="2400" u="none" cap="none" strike="noStrike">
              <a:solidFill>
                <a:srgbClr val="000000"/>
              </a:solidFill>
              <a:latin typeface="Oswald"/>
              <a:ea typeface="Oswald"/>
              <a:cs typeface="Oswald"/>
              <a:sym typeface="Oswald"/>
            </a:endParaRPr>
          </a:p>
        </p:txBody>
      </p:sp>
      <p:sp>
        <p:nvSpPr>
          <p:cNvPr id="101" name="Google Shape;101;g239d3f02c68_1_0"/>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Proyecto gestión de licencias médicas físicas</a:t>
            </a:r>
            <a:endParaRPr>
              <a:solidFill>
                <a:srgbClr val="1896D3"/>
              </a:solidFill>
              <a:latin typeface="Oswald"/>
              <a:ea typeface="Oswald"/>
              <a:cs typeface="Oswald"/>
              <a:sym typeface="Oswald"/>
            </a:endParaRPr>
          </a:p>
        </p:txBody>
      </p:sp>
      <p:sp>
        <p:nvSpPr>
          <p:cNvPr id="102" name="Google Shape;102;g239d3f02c68_1_0"/>
          <p:cNvSpPr txBox="1"/>
          <p:nvPr/>
        </p:nvSpPr>
        <p:spPr>
          <a:xfrm>
            <a:off x="1602806" y="3228518"/>
            <a:ext cx="19797300" cy="8082300"/>
          </a:xfrm>
          <a:prstGeom prst="rect">
            <a:avLst/>
          </a:prstGeom>
          <a:noFill/>
          <a:ln>
            <a:noFill/>
          </a:ln>
        </p:spPr>
        <p:txBody>
          <a:bodyPr anchorCtr="0" anchor="t" bIns="243800" lIns="243800" spcFirstLastPara="1" rIns="243800" wrap="square" tIns="243800">
            <a:noAutofit/>
          </a:bodyPr>
          <a:lstStyle/>
          <a:p>
            <a:pPr indent="0" lvl="0" marL="0" marR="0" rtl="0" algn="just">
              <a:lnSpc>
                <a:spcPct val="120000"/>
              </a:lnSpc>
              <a:spcBef>
                <a:spcPts val="0"/>
              </a:spcBef>
              <a:spcAft>
                <a:spcPts val="0"/>
              </a:spcAft>
              <a:buClr>
                <a:schemeClr val="dk1"/>
              </a:buClr>
              <a:buSzPts val="2500"/>
              <a:buFont typeface="Arial"/>
              <a:buNone/>
            </a:pPr>
            <a:r>
              <a:rPr b="0" i="0" lang="es-ES" sz="3700" u="none" cap="none" strike="noStrike">
                <a:solidFill>
                  <a:schemeClr val="dk1"/>
                </a:solidFill>
                <a:latin typeface="Oswald"/>
                <a:ea typeface="Oswald"/>
                <a:cs typeface="Oswald"/>
                <a:sym typeface="Oswald"/>
              </a:rPr>
              <a:t>El objetivo es desarrollar una aplicación, app, o sistema web, que permita desarrollar el flujo de recepción y validación de licencias médicas (L.M.) físicas, por parte de los trabajadores afiliados a la Caja de Compensación sin que estos deban acercarse a su empresa o sucursal CCAF.  </a:t>
            </a:r>
            <a:endParaRPr b="0" i="0" sz="37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t/>
            </a:r>
            <a:endParaRPr b="0" i="0" sz="37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700" u="none" cap="none" strike="noStrike">
                <a:solidFill>
                  <a:schemeClr val="dk1"/>
                </a:solidFill>
                <a:latin typeface="Oswald"/>
                <a:ea typeface="Oswald"/>
                <a:cs typeface="Oswald"/>
                <a:sym typeface="Oswald"/>
              </a:rPr>
              <a:t>El objetivo principal es darle a nuestros afiliados la posibilidad de elegir una alternativa de envío de su LM con una mejor experiencia, que les permita poder hacer uso de su reposo desde el mismo minuto que salen de la consulta médica. Facilitar y mejorar los tiempos de tramitación sin que ellos deban hacerse responsable de los impactos que genera</a:t>
            </a:r>
            <a:r>
              <a:rPr lang="es-ES" sz="3700">
                <a:solidFill>
                  <a:schemeClr val="dk1"/>
                </a:solidFill>
                <a:latin typeface="Oswald"/>
                <a:ea typeface="Oswald"/>
                <a:cs typeface="Oswald"/>
                <a:sym typeface="Oswald"/>
              </a:rPr>
              <a:t> que </a:t>
            </a:r>
            <a:r>
              <a:rPr b="0" i="0" lang="es-ES" sz="3700" u="none" cap="none" strike="noStrike">
                <a:solidFill>
                  <a:schemeClr val="dk1"/>
                </a:solidFill>
                <a:latin typeface="Oswald"/>
                <a:ea typeface="Oswald"/>
                <a:cs typeface="Oswald"/>
                <a:sym typeface="Oswald"/>
              </a:rPr>
              <a:t>el médico o los empleadores no cuenten con la tecnología necesaria para el procesamiento electrónico.</a:t>
            </a:r>
            <a:endParaRPr b="0" i="0" sz="37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39d3f02c68_2_121"/>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Principales beneficios</a:t>
            </a:r>
            <a:endParaRPr>
              <a:solidFill>
                <a:srgbClr val="1896D3"/>
              </a:solidFill>
              <a:latin typeface="Oswald"/>
              <a:ea typeface="Oswald"/>
              <a:cs typeface="Oswald"/>
              <a:sym typeface="Oswald"/>
            </a:endParaRPr>
          </a:p>
        </p:txBody>
      </p:sp>
      <p:sp>
        <p:nvSpPr>
          <p:cNvPr id="108" name="Google Shape;108;g239d3f02c68_2_121"/>
          <p:cNvSpPr txBox="1"/>
          <p:nvPr/>
        </p:nvSpPr>
        <p:spPr>
          <a:xfrm>
            <a:off x="1384200" y="2718901"/>
            <a:ext cx="21615600" cy="8974800"/>
          </a:xfrm>
          <a:prstGeom prst="rect">
            <a:avLst/>
          </a:prstGeom>
          <a:noFill/>
          <a:ln>
            <a:noFill/>
          </a:ln>
        </p:spPr>
        <p:txBody>
          <a:bodyPr anchorCtr="0" anchor="t" bIns="243800" lIns="243800" spcFirstLastPara="1" rIns="243800" wrap="square" tIns="243800">
            <a:noAutofit/>
          </a:bodyPr>
          <a:lstStyle/>
          <a:p>
            <a:pPr indent="-457200" lvl="0" marL="457200" marR="0" rtl="0" algn="just">
              <a:lnSpc>
                <a:spcPct val="120000"/>
              </a:lnSpc>
              <a:spcBef>
                <a:spcPts val="0"/>
              </a:spcBef>
              <a:spcAft>
                <a:spcPts val="0"/>
              </a:spcAft>
              <a:buClr>
                <a:schemeClr val="dk1"/>
              </a:buClr>
              <a:buSzPts val="3700"/>
              <a:buFont typeface="Oswald"/>
              <a:buChar char="●"/>
            </a:pPr>
            <a:r>
              <a:rPr b="0" i="0" lang="es-ES" sz="3700" u="none" cap="none" strike="noStrike">
                <a:solidFill>
                  <a:schemeClr val="dk1"/>
                </a:solidFill>
                <a:latin typeface="Oswald"/>
                <a:ea typeface="Oswald"/>
                <a:cs typeface="Oswald"/>
                <a:sym typeface="Oswald"/>
              </a:rPr>
              <a:t>Mejora la experiencia de nuestros afiliados permitiéndoles elegir el canal por el cual desean tramitar su LM papel.</a:t>
            </a:r>
            <a:endParaRPr b="0" i="0" sz="3700" u="none" cap="none" strike="noStrike">
              <a:solidFill>
                <a:schemeClr val="dk1"/>
              </a:solidFill>
              <a:latin typeface="Oswald"/>
              <a:ea typeface="Oswald"/>
              <a:cs typeface="Oswald"/>
              <a:sym typeface="Oswald"/>
            </a:endParaRPr>
          </a:p>
          <a:p>
            <a:pPr indent="0" lvl="0" marL="457200" marR="0" rtl="0" algn="just">
              <a:lnSpc>
                <a:spcPct val="120000"/>
              </a:lnSpc>
              <a:spcBef>
                <a:spcPts val="0"/>
              </a:spcBef>
              <a:spcAft>
                <a:spcPts val="0"/>
              </a:spcAft>
              <a:buClr>
                <a:schemeClr val="dk1"/>
              </a:buClr>
              <a:buSzPts val="3300"/>
              <a:buFont typeface="Arial"/>
              <a:buNone/>
            </a:pPr>
            <a:r>
              <a:t/>
            </a:r>
            <a:endParaRPr b="0" i="0" sz="3700" u="none" cap="none" strike="noStrike">
              <a:solidFill>
                <a:schemeClr val="dk1"/>
              </a:solidFill>
              <a:latin typeface="Oswald"/>
              <a:ea typeface="Oswald"/>
              <a:cs typeface="Oswald"/>
              <a:sym typeface="Oswald"/>
            </a:endParaRPr>
          </a:p>
          <a:p>
            <a:pPr indent="-457200" lvl="0" marL="457200" marR="0" rtl="0" algn="just">
              <a:lnSpc>
                <a:spcPct val="120000"/>
              </a:lnSpc>
              <a:spcBef>
                <a:spcPts val="0"/>
              </a:spcBef>
              <a:spcAft>
                <a:spcPts val="0"/>
              </a:spcAft>
              <a:buClr>
                <a:schemeClr val="dk1"/>
              </a:buClr>
              <a:buSzPts val="3700"/>
              <a:buFont typeface="Oswald"/>
              <a:buChar char="●"/>
            </a:pPr>
            <a:r>
              <a:rPr b="0" i="0" lang="es-ES" sz="3700" u="none" cap="none" strike="noStrike">
                <a:solidFill>
                  <a:schemeClr val="dk1"/>
                </a:solidFill>
                <a:latin typeface="Oswald"/>
                <a:ea typeface="Oswald"/>
                <a:cs typeface="Oswald"/>
                <a:sym typeface="Oswald"/>
              </a:rPr>
              <a:t>Mejora los tiempos de tramitación en todas las etapas del proceso.</a:t>
            </a:r>
            <a:endParaRPr b="0" i="0" sz="3700" u="none" cap="none" strike="noStrike">
              <a:solidFill>
                <a:schemeClr val="dk1"/>
              </a:solidFill>
              <a:latin typeface="Oswald"/>
              <a:ea typeface="Oswald"/>
              <a:cs typeface="Oswald"/>
              <a:sym typeface="Oswald"/>
            </a:endParaRPr>
          </a:p>
          <a:p>
            <a:pPr indent="0" lvl="0" marL="457200" marR="0" rtl="0" algn="just">
              <a:lnSpc>
                <a:spcPct val="120000"/>
              </a:lnSpc>
              <a:spcBef>
                <a:spcPts val="0"/>
              </a:spcBef>
              <a:spcAft>
                <a:spcPts val="0"/>
              </a:spcAft>
              <a:buClr>
                <a:schemeClr val="dk1"/>
              </a:buClr>
              <a:buSzPts val="3300"/>
              <a:buFont typeface="Arial"/>
              <a:buNone/>
            </a:pPr>
            <a:r>
              <a:t/>
            </a:r>
            <a:endParaRPr b="0" i="0" sz="3700" u="none" cap="none" strike="noStrike">
              <a:solidFill>
                <a:schemeClr val="dk1"/>
              </a:solidFill>
              <a:latin typeface="Oswald"/>
              <a:ea typeface="Oswald"/>
              <a:cs typeface="Oswald"/>
              <a:sym typeface="Oswald"/>
            </a:endParaRPr>
          </a:p>
          <a:p>
            <a:pPr indent="-457200" lvl="0" marL="457200" marR="0" rtl="0" algn="just">
              <a:lnSpc>
                <a:spcPct val="120000"/>
              </a:lnSpc>
              <a:spcBef>
                <a:spcPts val="0"/>
              </a:spcBef>
              <a:spcAft>
                <a:spcPts val="0"/>
              </a:spcAft>
              <a:buClr>
                <a:schemeClr val="dk1"/>
              </a:buClr>
              <a:buSzPts val="3700"/>
              <a:buFont typeface="Oswald"/>
              <a:buChar char="●"/>
            </a:pPr>
            <a:r>
              <a:rPr b="0" i="0" lang="es-ES" sz="3700" u="none" cap="none" strike="noStrike">
                <a:solidFill>
                  <a:schemeClr val="dk1"/>
                </a:solidFill>
                <a:latin typeface="Oswald"/>
                <a:ea typeface="Oswald"/>
                <a:cs typeface="Oswald"/>
                <a:sym typeface="Oswald"/>
              </a:rPr>
              <a:t>Permite que el trabajador cumpla desde el primer día con el reposo médico, independiente de su patología, evitando posibles contagios o un mayor deterioro de la salud del mismo trabajador.</a:t>
            </a:r>
            <a:endParaRPr b="0" i="0" sz="3700" u="none" cap="none" strike="noStrike">
              <a:solidFill>
                <a:schemeClr val="dk1"/>
              </a:solidFill>
              <a:latin typeface="Oswald"/>
              <a:ea typeface="Oswald"/>
              <a:cs typeface="Oswald"/>
              <a:sym typeface="Oswald"/>
            </a:endParaRPr>
          </a:p>
          <a:p>
            <a:pPr indent="0" lvl="0" marL="457200" marR="0" rtl="0" algn="just">
              <a:lnSpc>
                <a:spcPct val="120000"/>
              </a:lnSpc>
              <a:spcBef>
                <a:spcPts val="0"/>
              </a:spcBef>
              <a:spcAft>
                <a:spcPts val="0"/>
              </a:spcAft>
              <a:buClr>
                <a:schemeClr val="dk1"/>
              </a:buClr>
              <a:buSzPts val="3300"/>
              <a:buFont typeface="Arial"/>
              <a:buNone/>
            </a:pPr>
            <a:r>
              <a:t/>
            </a:r>
            <a:endParaRPr b="0" i="0" sz="3700" u="none" cap="none" strike="noStrike">
              <a:solidFill>
                <a:schemeClr val="dk1"/>
              </a:solidFill>
              <a:latin typeface="Oswald"/>
              <a:ea typeface="Oswald"/>
              <a:cs typeface="Oswald"/>
              <a:sym typeface="Oswald"/>
            </a:endParaRPr>
          </a:p>
          <a:p>
            <a:pPr indent="-457200" lvl="0" marL="457200" marR="0" rtl="0" algn="just">
              <a:lnSpc>
                <a:spcPct val="120000"/>
              </a:lnSpc>
              <a:spcBef>
                <a:spcPts val="0"/>
              </a:spcBef>
              <a:spcAft>
                <a:spcPts val="0"/>
              </a:spcAft>
              <a:buClr>
                <a:schemeClr val="dk1"/>
              </a:buClr>
              <a:buSzPts val="3700"/>
              <a:buFont typeface="Oswald"/>
              <a:buChar char="●"/>
            </a:pPr>
            <a:r>
              <a:rPr b="0" i="0" lang="es-ES" sz="3700" u="none" cap="none" strike="noStrike">
                <a:solidFill>
                  <a:schemeClr val="dk1"/>
                </a:solidFill>
                <a:latin typeface="Oswald"/>
                <a:ea typeface="Oswald"/>
                <a:cs typeface="Oswald"/>
                <a:sym typeface="Oswald"/>
              </a:rPr>
              <a:t>Evita el traslado del documento en las distintas etapas (Desde el trabajador al empleador, desde el empleador a la CCAF respectiva, Desde la CCAF a COMPIN y desde COMPIN a la CCAF) mitigando posibles riesgos de extravío.</a:t>
            </a:r>
            <a:endParaRPr b="0" i="0" sz="3700" u="none" cap="none" strike="noStrike">
              <a:solidFill>
                <a:schemeClr val="dk1"/>
              </a:solidFill>
              <a:latin typeface="Oswald"/>
              <a:ea typeface="Oswald"/>
              <a:cs typeface="Oswald"/>
              <a:sym typeface="Oswald"/>
            </a:endParaRPr>
          </a:p>
          <a:p>
            <a:pPr indent="0" lvl="0" marL="457200" marR="0" rtl="0" algn="just">
              <a:lnSpc>
                <a:spcPct val="120000"/>
              </a:lnSpc>
              <a:spcBef>
                <a:spcPts val="0"/>
              </a:spcBef>
              <a:spcAft>
                <a:spcPts val="0"/>
              </a:spcAft>
              <a:buClr>
                <a:schemeClr val="dk1"/>
              </a:buClr>
              <a:buSzPts val="3300"/>
              <a:buFont typeface="Arial"/>
              <a:buNone/>
            </a:pPr>
            <a:r>
              <a:t/>
            </a:r>
            <a:endParaRPr b="0" i="0" sz="3700" u="none" cap="none" strike="noStrike">
              <a:solidFill>
                <a:schemeClr val="dk1"/>
              </a:solidFill>
              <a:latin typeface="Oswald"/>
              <a:ea typeface="Oswald"/>
              <a:cs typeface="Oswald"/>
              <a:sym typeface="Oswald"/>
            </a:endParaRPr>
          </a:p>
          <a:p>
            <a:pPr indent="-457200" lvl="0" marL="457200" marR="0" rtl="0" algn="just">
              <a:lnSpc>
                <a:spcPct val="120000"/>
              </a:lnSpc>
              <a:spcBef>
                <a:spcPts val="0"/>
              </a:spcBef>
              <a:spcAft>
                <a:spcPts val="0"/>
              </a:spcAft>
              <a:buClr>
                <a:schemeClr val="dk1"/>
              </a:buClr>
              <a:buSzPts val="3700"/>
              <a:buFont typeface="Oswald"/>
              <a:buChar char="●"/>
            </a:pPr>
            <a:r>
              <a:rPr b="0" i="0" lang="es-ES" sz="3700" u="none" cap="none" strike="noStrike">
                <a:solidFill>
                  <a:schemeClr val="dk1"/>
                </a:solidFill>
                <a:latin typeface="Oswald"/>
                <a:ea typeface="Oswald"/>
                <a:cs typeface="Oswald"/>
                <a:sym typeface="Oswald"/>
              </a:rPr>
              <a:t>Minimiza los costos de cara al trabajador, del empleador y de las CCAF (por traslado) para el correcto procesamiento de su LM.</a:t>
            </a:r>
            <a:endParaRPr b="0" i="0" sz="3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39d3f02c68_3_142"/>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Uso de la Aplicación</a:t>
            </a:r>
            <a:endParaRPr>
              <a:solidFill>
                <a:srgbClr val="1896D3"/>
              </a:solidFill>
              <a:latin typeface="Oswald"/>
              <a:ea typeface="Oswald"/>
              <a:cs typeface="Oswald"/>
              <a:sym typeface="Oswald"/>
            </a:endParaRPr>
          </a:p>
        </p:txBody>
      </p:sp>
      <p:sp>
        <p:nvSpPr>
          <p:cNvPr id="114" name="Google Shape;114;g239d3f02c68_3_142"/>
          <p:cNvSpPr txBox="1"/>
          <p:nvPr/>
        </p:nvSpPr>
        <p:spPr>
          <a:xfrm>
            <a:off x="1586775" y="2041975"/>
            <a:ext cx="22496100" cy="100482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La aplicación ha sido diseñada para su uso por parte del trabajador a quien se le ha emitido la licencia médica en papel, y que cuenta con ella en su poder.</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Está optimizada para su uso tanto desde un ordenador de escritorio como desde un teléfono móvil de tipo smartphone.</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Los requerimientos mínimos son una conexión a Internet de 0.5Mbit, y un navegador web moderno.</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1" i="0" lang="es-ES" sz="3600" u="none" cap="none" strike="noStrike">
                <a:solidFill>
                  <a:schemeClr val="dk1"/>
                </a:solidFill>
                <a:latin typeface="Oswald"/>
                <a:ea typeface="Oswald"/>
                <a:cs typeface="Oswald"/>
                <a:sym typeface="Oswald"/>
              </a:rPr>
              <a:t>Acceso</a:t>
            </a:r>
            <a:endParaRPr b="1"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Para acceder a la aplicación basta con ingresar a la URL: https://subetulicencia.cl/</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a la cual también es posible llegar escaneando el siguiente código QR desde un smartphone:</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2500"/>
              <a:buFont typeface="Arial"/>
              <a:buNone/>
            </a:pPr>
            <a:r>
              <a:rPr b="0" i="0" lang="es-ES" sz="3600" u="none" cap="none" strike="noStrike">
                <a:solidFill>
                  <a:schemeClr val="dk1"/>
                </a:solidFill>
                <a:latin typeface="Oswald"/>
                <a:ea typeface="Oswald"/>
                <a:cs typeface="Oswald"/>
                <a:sym typeface="Oswald"/>
              </a:rPr>
              <a:t>El sitio cuenta con certificado de seguridad SSL / TLS, por lo que la totalidad de las comunicaciones se llevan a cabo sobre un canal seguro, encriptado mediante llaves de 128 bits.</a:t>
            </a:r>
            <a:endParaRPr b="0" i="0" sz="3600" u="none" cap="none" strike="noStrike">
              <a:solidFill>
                <a:srgbClr val="000000"/>
              </a:solidFill>
              <a:latin typeface="Oswald"/>
              <a:ea typeface="Oswald"/>
              <a:cs typeface="Oswald"/>
              <a:sym typeface="Oswald"/>
            </a:endParaRPr>
          </a:p>
        </p:txBody>
      </p:sp>
      <p:pic>
        <p:nvPicPr>
          <p:cNvPr id="115" name="Google Shape;115;g239d3f02c68_3_142"/>
          <p:cNvPicPr preferRelativeResize="0"/>
          <p:nvPr/>
        </p:nvPicPr>
        <p:blipFill rotWithShape="1">
          <a:blip r:embed="rId3">
            <a:alphaModFix/>
          </a:blip>
          <a:srcRect b="0" l="0" r="0" t="0"/>
          <a:stretch/>
        </p:blipFill>
        <p:spPr>
          <a:xfrm>
            <a:off x="9971100" y="6797575"/>
            <a:ext cx="3435699" cy="3435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39d3f02c68_3_23"/>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1 y 2; Identificación y Autentificación</a:t>
            </a:r>
            <a:endParaRPr>
              <a:solidFill>
                <a:srgbClr val="1896D3"/>
              </a:solidFill>
              <a:latin typeface="Oswald"/>
              <a:ea typeface="Oswald"/>
              <a:cs typeface="Oswald"/>
              <a:sym typeface="Oswald"/>
            </a:endParaRPr>
          </a:p>
        </p:txBody>
      </p:sp>
      <p:sp>
        <p:nvSpPr>
          <p:cNvPr id="121" name="Google Shape;121;g239d3f02c68_3_23"/>
          <p:cNvSpPr txBox="1"/>
          <p:nvPr/>
        </p:nvSpPr>
        <p:spPr>
          <a:xfrm>
            <a:off x="1424350" y="2479100"/>
            <a:ext cx="8085300" cy="46464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El objetivo es validar la identidad del trabajador por medio del número de serie por medio del registro civil</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Datos a Ingresar:</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Rut (Para Identificación)</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Número de Serie (Para Validación)</a:t>
            </a:r>
            <a:endParaRPr b="0" i="0" sz="3600" u="none" cap="none" strike="noStrike">
              <a:solidFill>
                <a:schemeClr val="lt1"/>
              </a:solidFill>
              <a:latin typeface="Oswald"/>
              <a:ea typeface="Oswald"/>
              <a:cs typeface="Oswald"/>
              <a:sym typeface="Oswald"/>
            </a:endParaRPr>
          </a:p>
        </p:txBody>
      </p:sp>
      <p:sp>
        <p:nvSpPr>
          <p:cNvPr id="122" name="Google Shape;122;g239d3f02c68_3_23"/>
          <p:cNvSpPr txBox="1"/>
          <p:nvPr/>
        </p:nvSpPr>
        <p:spPr>
          <a:xfrm>
            <a:off x="1424350" y="7252500"/>
            <a:ext cx="8901000" cy="47286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Debido a la privacidad de la información que se maneja, los datos deben ser proporcionados directamente por el trabajador. Cajas de chile asume que la aplicación está siendo operada directamente por el trabajador, y no se hace responsable de filtración de información en el caso de que éste decida delegar su uso a terceros.</a:t>
            </a:r>
            <a:endParaRPr b="0" i="0" sz="3600" u="none" cap="none" strike="noStrike">
              <a:solidFill>
                <a:srgbClr val="000000"/>
              </a:solidFill>
              <a:latin typeface="Oswald"/>
              <a:ea typeface="Oswald"/>
              <a:cs typeface="Oswald"/>
              <a:sym typeface="Oswald"/>
            </a:endParaRPr>
          </a:p>
        </p:txBody>
      </p:sp>
      <p:pic>
        <p:nvPicPr>
          <p:cNvPr id="123" name="Google Shape;123;g239d3f02c68_3_23"/>
          <p:cNvPicPr preferRelativeResize="0"/>
          <p:nvPr/>
        </p:nvPicPr>
        <p:blipFill rotWithShape="1">
          <a:blip r:embed="rId3">
            <a:alphaModFix/>
          </a:blip>
          <a:srcRect b="0" l="10347" r="8555" t="0"/>
          <a:stretch/>
        </p:blipFill>
        <p:spPr>
          <a:xfrm>
            <a:off x="12742150" y="2103550"/>
            <a:ext cx="9758299" cy="1042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39d3f02c68_3_39"/>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3: Selección de empleador </a:t>
            </a:r>
            <a:endParaRPr>
              <a:solidFill>
                <a:srgbClr val="1896D3"/>
              </a:solidFill>
              <a:latin typeface="Oswald"/>
              <a:ea typeface="Oswald"/>
              <a:cs typeface="Oswald"/>
              <a:sym typeface="Oswald"/>
            </a:endParaRPr>
          </a:p>
        </p:txBody>
      </p:sp>
      <p:sp>
        <p:nvSpPr>
          <p:cNvPr id="129" name="Google Shape;129;g239d3f02c68_3_39"/>
          <p:cNvSpPr txBox="1"/>
          <p:nvPr/>
        </p:nvSpPr>
        <p:spPr>
          <a:xfrm>
            <a:off x="2035075" y="2363525"/>
            <a:ext cx="9363000" cy="19866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rPr b="0" i="0" lang="es-ES" sz="3600" u="none" cap="none" strike="noStrike">
                <a:solidFill>
                  <a:schemeClr val="dk1"/>
                </a:solidFill>
                <a:latin typeface="Oswald"/>
                <a:ea typeface="Oswald"/>
                <a:cs typeface="Oswald"/>
                <a:sym typeface="Oswald"/>
              </a:rPr>
              <a:t>El objetivo de esta etapa es que el trabajador pueda saber a que CCAF se le asignara su LM y pueda seleccionar la empresa para la cual trabaja</a:t>
            </a:r>
            <a:endParaRPr b="0" i="0" sz="3600" u="none" cap="none" strike="noStrike">
              <a:solidFill>
                <a:schemeClr val="dk1"/>
              </a:solidFill>
              <a:latin typeface="Oswald"/>
              <a:ea typeface="Oswald"/>
              <a:cs typeface="Oswald"/>
              <a:sym typeface="Oswald"/>
            </a:endParaRPr>
          </a:p>
        </p:txBody>
      </p:sp>
      <p:sp>
        <p:nvSpPr>
          <p:cNvPr id="130" name="Google Shape;130;g239d3f02c68_3_39"/>
          <p:cNvSpPr/>
          <p:nvPr/>
        </p:nvSpPr>
        <p:spPr>
          <a:xfrm>
            <a:off x="2087343" y="7116405"/>
            <a:ext cx="671868" cy="589734"/>
          </a:xfrm>
          <a:custGeom>
            <a:rect b="b" l="l" r="r" t="t"/>
            <a:pathLst>
              <a:path extrusionOk="0" h="21600" w="21600">
                <a:moveTo>
                  <a:pt x="18944" y="0"/>
                </a:moveTo>
                <a:cubicBezTo>
                  <a:pt x="2773" y="0"/>
                  <a:pt x="2773" y="0"/>
                  <a:pt x="2773" y="0"/>
                </a:cubicBezTo>
                <a:cubicBezTo>
                  <a:pt x="1273" y="0"/>
                  <a:pt x="0" y="1452"/>
                  <a:pt x="0" y="3029"/>
                </a:cubicBezTo>
                <a:cubicBezTo>
                  <a:pt x="0" y="13832"/>
                  <a:pt x="0" y="13832"/>
                  <a:pt x="0" y="13832"/>
                </a:cubicBezTo>
                <a:cubicBezTo>
                  <a:pt x="0" y="15543"/>
                  <a:pt x="1273" y="16994"/>
                  <a:pt x="2773" y="16994"/>
                </a:cubicBezTo>
                <a:cubicBezTo>
                  <a:pt x="8092" y="16994"/>
                  <a:pt x="8092" y="16994"/>
                  <a:pt x="8092" y="16994"/>
                </a:cubicBezTo>
                <a:cubicBezTo>
                  <a:pt x="13515" y="21600"/>
                  <a:pt x="13515" y="21600"/>
                  <a:pt x="13515" y="21600"/>
                </a:cubicBezTo>
                <a:cubicBezTo>
                  <a:pt x="13515" y="16994"/>
                  <a:pt x="13515" y="16994"/>
                  <a:pt x="13515" y="16994"/>
                </a:cubicBezTo>
                <a:cubicBezTo>
                  <a:pt x="18944" y="16994"/>
                  <a:pt x="18944" y="16994"/>
                  <a:pt x="18944" y="16994"/>
                </a:cubicBezTo>
                <a:cubicBezTo>
                  <a:pt x="20444" y="16994"/>
                  <a:pt x="21600" y="15543"/>
                  <a:pt x="21600" y="13832"/>
                </a:cubicBezTo>
                <a:cubicBezTo>
                  <a:pt x="21600" y="3029"/>
                  <a:pt x="21600" y="3029"/>
                  <a:pt x="21600" y="3029"/>
                </a:cubicBezTo>
                <a:cubicBezTo>
                  <a:pt x="21600" y="1452"/>
                  <a:pt x="20444" y="0"/>
                  <a:pt x="18944" y="0"/>
                </a:cubicBezTo>
                <a:close/>
                <a:moveTo>
                  <a:pt x="5429" y="10145"/>
                </a:moveTo>
                <a:cubicBezTo>
                  <a:pt x="4624" y="10145"/>
                  <a:pt x="3929" y="9352"/>
                  <a:pt x="3929" y="8434"/>
                </a:cubicBezTo>
                <a:cubicBezTo>
                  <a:pt x="3929" y="7509"/>
                  <a:pt x="4624" y="6716"/>
                  <a:pt x="5429" y="6716"/>
                </a:cubicBezTo>
                <a:cubicBezTo>
                  <a:pt x="6241" y="6716"/>
                  <a:pt x="6929" y="7509"/>
                  <a:pt x="6929" y="8434"/>
                </a:cubicBezTo>
                <a:cubicBezTo>
                  <a:pt x="6929" y="9352"/>
                  <a:pt x="6241" y="10145"/>
                  <a:pt x="5429" y="10145"/>
                </a:cubicBezTo>
                <a:close/>
                <a:moveTo>
                  <a:pt x="10858" y="10145"/>
                </a:moveTo>
                <a:cubicBezTo>
                  <a:pt x="10053" y="10145"/>
                  <a:pt x="9358" y="9352"/>
                  <a:pt x="9358" y="8434"/>
                </a:cubicBezTo>
                <a:cubicBezTo>
                  <a:pt x="9358" y="7509"/>
                  <a:pt x="10053" y="6716"/>
                  <a:pt x="10858" y="6716"/>
                </a:cubicBezTo>
                <a:cubicBezTo>
                  <a:pt x="11670" y="6716"/>
                  <a:pt x="12365" y="7509"/>
                  <a:pt x="12365" y="8434"/>
                </a:cubicBezTo>
                <a:cubicBezTo>
                  <a:pt x="12365" y="9352"/>
                  <a:pt x="11670" y="10145"/>
                  <a:pt x="10858" y="10145"/>
                </a:cubicBezTo>
                <a:close/>
                <a:moveTo>
                  <a:pt x="16288" y="10145"/>
                </a:moveTo>
                <a:cubicBezTo>
                  <a:pt x="15366" y="10145"/>
                  <a:pt x="14788" y="9352"/>
                  <a:pt x="14788" y="8434"/>
                </a:cubicBezTo>
                <a:cubicBezTo>
                  <a:pt x="14788" y="7509"/>
                  <a:pt x="15366" y="6716"/>
                  <a:pt x="16288" y="6716"/>
                </a:cubicBezTo>
                <a:cubicBezTo>
                  <a:pt x="17100" y="6716"/>
                  <a:pt x="17671" y="7509"/>
                  <a:pt x="17671" y="8434"/>
                </a:cubicBezTo>
                <a:cubicBezTo>
                  <a:pt x="17671" y="9352"/>
                  <a:pt x="17100" y="10145"/>
                  <a:pt x="16288" y="10145"/>
                </a:cubicBezTo>
                <a:close/>
              </a:path>
            </a:pathLst>
          </a:custGeom>
          <a:solidFill>
            <a:schemeClr val="lt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5000"/>
              <a:buFont typeface="Helvetica Neue"/>
              <a:buNone/>
            </a:pPr>
            <a:r>
              <a:t/>
            </a:r>
            <a:endParaRPr b="1" i="0" sz="5000" u="none" cap="none" strike="noStrike">
              <a:solidFill>
                <a:schemeClr val="dk1"/>
              </a:solidFill>
              <a:latin typeface="Arial"/>
              <a:ea typeface="Arial"/>
              <a:cs typeface="Arial"/>
              <a:sym typeface="Arial"/>
            </a:endParaRPr>
          </a:p>
        </p:txBody>
      </p:sp>
      <p:sp>
        <p:nvSpPr>
          <p:cNvPr id="131" name="Google Shape;131;g239d3f02c68_3_39"/>
          <p:cNvSpPr txBox="1"/>
          <p:nvPr/>
        </p:nvSpPr>
        <p:spPr>
          <a:xfrm>
            <a:off x="2464835" y="5464400"/>
            <a:ext cx="8503500" cy="46464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3600"/>
              <a:buFont typeface="Arial"/>
              <a:buNone/>
            </a:pPr>
            <a:r>
              <a:rPr b="1" i="0" lang="es-ES" sz="3600" u="none" cap="none" strike="noStrike">
                <a:solidFill>
                  <a:schemeClr val="dk1"/>
                </a:solidFill>
                <a:latin typeface="Oswald"/>
                <a:ea typeface="Oswald"/>
                <a:cs typeface="Oswald"/>
                <a:sym typeface="Oswald"/>
              </a:rPr>
              <a:t>Consideraciones:</a:t>
            </a:r>
            <a:endParaRPr b="1"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La CCAF y la empresa (o potencialmente lista de empresas), se obtiene a partir de un servicio web de las </a:t>
            </a:r>
            <a:r>
              <a:rPr b="0" i="0" lang="es-ES" sz="3600" u="none" cap="none" strike="noStrike">
                <a:solidFill>
                  <a:schemeClr val="dk1"/>
                </a:solidFill>
                <a:latin typeface="Oswald"/>
                <a:ea typeface="Oswald"/>
                <a:cs typeface="Oswald"/>
                <a:sym typeface="Oswald"/>
                <a:extLst>
                  <a:ext uri="http://customooxmlschemas.google.com/">
                    <go:slidesCustomData xmlns:go="http://customooxmlschemas.google.com/" textRoundtripDataId="0"/>
                  </a:ext>
                </a:extLst>
              </a:rPr>
              <a:t>CCAF´s o Asociación Gremial.</a:t>
            </a:r>
            <a:endParaRPr b="0"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600"/>
              <a:buFont typeface="Arial"/>
              <a:buNone/>
            </a:pPr>
            <a:r>
              <a:rPr b="0" i="0" lang="es-ES" sz="3600" u="none" cap="none" strike="noStrike">
                <a:solidFill>
                  <a:schemeClr val="dk1"/>
                </a:solidFill>
                <a:latin typeface="Oswald"/>
                <a:ea typeface="Oswald"/>
                <a:cs typeface="Oswald"/>
                <a:sym typeface="Oswald"/>
              </a:rPr>
              <a:t>Este servicio debería devolver la CCAF, el Rut y Nombre del contratante y el ingreso debería ser mediante Rut trabajador.</a:t>
            </a:r>
            <a:endParaRPr b="0" i="0" sz="3600" u="none" cap="none" strike="noStrike">
              <a:solidFill>
                <a:schemeClr val="dk1"/>
              </a:solidFill>
              <a:latin typeface="Oswald"/>
              <a:ea typeface="Oswald"/>
              <a:cs typeface="Oswald"/>
              <a:sym typeface="Oswald"/>
            </a:endParaRPr>
          </a:p>
        </p:txBody>
      </p:sp>
      <p:pic>
        <p:nvPicPr>
          <p:cNvPr id="132" name="Google Shape;132;g239d3f02c68_3_39"/>
          <p:cNvPicPr preferRelativeResize="0"/>
          <p:nvPr/>
        </p:nvPicPr>
        <p:blipFill rotWithShape="1">
          <a:blip r:embed="rId3">
            <a:alphaModFix/>
          </a:blip>
          <a:srcRect b="35790" l="0" r="0" t="0"/>
          <a:stretch/>
        </p:blipFill>
        <p:spPr>
          <a:xfrm>
            <a:off x="12733500" y="3253195"/>
            <a:ext cx="8785752" cy="546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39d3f02c68_3_35"/>
          <p:cNvSpPr txBox="1"/>
          <p:nvPr>
            <p:ph type="title"/>
          </p:nvPr>
        </p:nvSpPr>
        <p:spPr>
          <a:xfrm>
            <a:off x="1953600" y="286075"/>
            <a:ext cx="118002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4: Llenado de datos personales</a:t>
            </a:r>
            <a:endParaRPr>
              <a:solidFill>
                <a:srgbClr val="1896D3"/>
              </a:solidFill>
              <a:latin typeface="Oswald"/>
              <a:ea typeface="Oswald"/>
              <a:cs typeface="Oswald"/>
              <a:sym typeface="Oswald"/>
            </a:endParaRPr>
          </a:p>
        </p:txBody>
      </p:sp>
      <p:sp>
        <p:nvSpPr>
          <p:cNvPr id="138" name="Google Shape;138;g239d3f02c68_3_35"/>
          <p:cNvSpPr txBox="1"/>
          <p:nvPr/>
        </p:nvSpPr>
        <p:spPr>
          <a:xfrm>
            <a:off x="402650" y="2630175"/>
            <a:ext cx="14447100" cy="105078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rPr b="0" i="0" lang="es-ES" sz="3000" u="none" cap="none" strike="noStrike">
                <a:solidFill>
                  <a:schemeClr val="dk1"/>
                </a:solidFill>
                <a:latin typeface="Oswald"/>
                <a:ea typeface="Oswald"/>
                <a:cs typeface="Oswald"/>
                <a:sym typeface="Oswald"/>
              </a:rPr>
              <a:t>El objetivo es capturar la información mínima requerida para la tramitación de la licencia médica.</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000" u="none" cap="none" strike="noStrike">
                <a:solidFill>
                  <a:schemeClr val="dk1"/>
                </a:solidFill>
                <a:latin typeface="Oswald"/>
                <a:ea typeface="Oswald"/>
                <a:cs typeface="Oswald"/>
                <a:sym typeface="Oswald"/>
              </a:rPr>
              <a:t>Una vez seleccionado el empleador y la Caja de Compensación asociada, se debe proceder a llenar la información de la licencia médica.</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000" u="none" cap="none" strike="noStrike">
                <a:solidFill>
                  <a:schemeClr val="dk1"/>
                </a:solidFill>
                <a:latin typeface="Oswald"/>
                <a:ea typeface="Oswald"/>
                <a:cs typeface="Oswald"/>
                <a:sym typeface="Oswald"/>
              </a:rPr>
              <a:t>Dependiendo del tipo de integración implementado con cada caja, parte de los datos a completar pueden aparecer prellenados, como el nombre y apellidos del trabajador.</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1"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rPr b="1" i="0" lang="es-ES" sz="3000" u="none" cap="none" strike="noStrike">
                <a:solidFill>
                  <a:schemeClr val="dk1"/>
                </a:solidFill>
                <a:latin typeface="Oswald"/>
                <a:ea typeface="Oswald"/>
                <a:cs typeface="Oswald"/>
                <a:sym typeface="Oswald"/>
              </a:rPr>
              <a:t>Datos a Ingresar:</a:t>
            </a:r>
            <a:endParaRPr b="1" i="0" sz="3000" u="none" cap="none" strike="noStrike">
              <a:solidFill>
                <a:schemeClr val="dk1"/>
              </a:solidFill>
              <a:latin typeface="Oswald"/>
              <a:ea typeface="Oswald"/>
              <a:cs typeface="Oswald"/>
              <a:sym typeface="Oswald"/>
            </a:endParaRPr>
          </a:p>
          <a:p>
            <a:pPr indent="-361950" lvl="0" marL="4572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extLst>
                  <a:ext uri="http://customooxmlschemas.google.com/">
                    <go:slidesCustomData xmlns:go="http://customooxmlschemas.google.com/" textRoundtripDataId="1"/>
                  </a:ext>
                </a:extLst>
              </a:rPr>
              <a:t>Foto de la licencia</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Correo (email)</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Repetir Correo</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Celular</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Fecha de Emisión LM</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Fecha de Inicio Reposo</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Número de días.</a:t>
            </a:r>
            <a:endParaRPr b="0" i="0" sz="3000" u="none" cap="none" strike="noStrike">
              <a:solidFill>
                <a:schemeClr val="dk1"/>
              </a:solidFill>
              <a:latin typeface="Oswald"/>
              <a:ea typeface="Oswald"/>
              <a:cs typeface="Oswald"/>
              <a:sym typeface="Oswald"/>
            </a:endParaRPr>
          </a:p>
          <a:p>
            <a:pPr indent="-317500" lvl="0" marL="342900" marR="0" rtl="0" algn="just">
              <a:lnSpc>
                <a:spcPct val="120000"/>
              </a:lnSpc>
              <a:spcBef>
                <a:spcPts val="0"/>
              </a:spcBef>
              <a:spcAft>
                <a:spcPts val="0"/>
              </a:spcAft>
              <a:buClr>
                <a:srgbClr val="000000"/>
              </a:buClr>
              <a:buSzPts val="2100"/>
              <a:buFont typeface="Oswald"/>
              <a:buChar char="-"/>
            </a:pPr>
            <a:r>
              <a:rPr b="0" i="0" lang="es-ES" sz="3000" u="none" cap="none" strike="noStrike">
                <a:solidFill>
                  <a:schemeClr val="dk1"/>
                </a:solidFill>
                <a:latin typeface="Oswald"/>
                <a:ea typeface="Oswald"/>
                <a:cs typeface="Oswald"/>
                <a:sym typeface="Oswald"/>
              </a:rPr>
              <a:t>N° de folio de la LM</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000"/>
              <a:buFont typeface="Arial"/>
              <a:buNone/>
            </a:pPr>
            <a:r>
              <a:t/>
            </a:r>
            <a:endParaRPr b="0" i="0" sz="30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chemeClr val="dk1"/>
              </a:buClr>
              <a:buSzPts val="1100"/>
              <a:buFont typeface="Arial"/>
              <a:buNone/>
            </a:pPr>
            <a:r>
              <a:rPr b="0" i="0" lang="es-ES" sz="3000" u="none" cap="none" strike="noStrike">
                <a:solidFill>
                  <a:schemeClr val="dk1"/>
                </a:solidFill>
                <a:latin typeface="Oswald"/>
                <a:ea typeface="Oswald"/>
                <a:cs typeface="Oswald"/>
                <a:sym typeface="Oswald"/>
              </a:rPr>
              <a:t>Los campos cuentan con validaciones de formato y todos deben ser completados de forma obligatoria.</a:t>
            </a:r>
            <a:endParaRPr b="0" i="0" sz="2100" u="none" cap="none" strike="noStrike">
              <a:solidFill>
                <a:srgbClr val="000000"/>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800"/>
              <a:buFont typeface="Arial"/>
              <a:buNone/>
            </a:pPr>
            <a:r>
              <a:t/>
            </a:r>
            <a:endParaRPr b="0" i="0" sz="2800" u="none" cap="none" strike="noStrike">
              <a:solidFill>
                <a:srgbClr val="000000"/>
              </a:solidFill>
              <a:latin typeface="Oswald"/>
              <a:ea typeface="Oswald"/>
              <a:cs typeface="Oswald"/>
              <a:sym typeface="Oswald"/>
            </a:endParaRPr>
          </a:p>
        </p:txBody>
      </p:sp>
      <p:pic>
        <p:nvPicPr>
          <p:cNvPr id="139" name="Google Shape;139;g239d3f02c68_3_35"/>
          <p:cNvPicPr preferRelativeResize="0"/>
          <p:nvPr/>
        </p:nvPicPr>
        <p:blipFill rotWithShape="1">
          <a:blip r:embed="rId3">
            <a:alphaModFix/>
          </a:blip>
          <a:srcRect b="0" l="5799" r="10010" t="0"/>
          <a:stretch/>
        </p:blipFill>
        <p:spPr>
          <a:xfrm>
            <a:off x="15108475" y="2688625"/>
            <a:ext cx="8395251" cy="833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39d3f02c68_1_285"/>
          <p:cNvSpPr txBox="1"/>
          <p:nvPr/>
        </p:nvSpPr>
        <p:spPr>
          <a:xfrm>
            <a:off x="16866975" y="2651550"/>
            <a:ext cx="7128900" cy="14880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lt1"/>
                </a:solidFill>
                <a:latin typeface="Arial"/>
                <a:ea typeface="Arial"/>
                <a:cs typeface="Arial"/>
                <a:sym typeface="Arial"/>
              </a:rPr>
              <a:t>VALIDACIÓN EMPRESA</a:t>
            </a:r>
            <a:endParaRPr b="1" i="0" sz="5000" u="none" cap="none" strike="noStrike">
              <a:solidFill>
                <a:schemeClr val="lt1"/>
              </a:solidFill>
              <a:latin typeface="Arial"/>
              <a:ea typeface="Arial"/>
              <a:cs typeface="Arial"/>
              <a:sym typeface="Arial"/>
            </a:endParaRPr>
          </a:p>
        </p:txBody>
      </p:sp>
      <p:sp>
        <p:nvSpPr>
          <p:cNvPr id="145" name="Google Shape;145;g239d3f02c68_1_285"/>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5: Declaración Jurada (Opcional)</a:t>
            </a:r>
            <a:endParaRPr>
              <a:solidFill>
                <a:srgbClr val="1896D3"/>
              </a:solidFill>
              <a:latin typeface="Oswald"/>
              <a:ea typeface="Oswald"/>
              <a:cs typeface="Oswald"/>
              <a:sym typeface="Oswald"/>
            </a:endParaRPr>
          </a:p>
        </p:txBody>
      </p:sp>
      <p:sp>
        <p:nvSpPr>
          <p:cNvPr id="146" name="Google Shape;146;g239d3f02c68_1_285"/>
          <p:cNvSpPr txBox="1"/>
          <p:nvPr/>
        </p:nvSpPr>
        <p:spPr>
          <a:xfrm>
            <a:off x="15491400" y="2070625"/>
            <a:ext cx="8257500" cy="75495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rgbClr val="000000"/>
              </a:buClr>
              <a:buSzPts val="2500"/>
              <a:buFont typeface="Arial"/>
              <a:buNone/>
            </a:pPr>
            <a:r>
              <a:t/>
            </a:r>
            <a:endParaRPr b="1" i="0" sz="29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500"/>
              <a:buFont typeface="Arial"/>
              <a:buNone/>
            </a:pPr>
            <a:r>
              <a:rPr b="0" i="0" lang="es-ES" sz="3500" u="none" cap="none" strike="noStrike">
                <a:solidFill>
                  <a:schemeClr val="dk1"/>
                </a:solidFill>
                <a:latin typeface="Oswald"/>
                <a:ea typeface="Oswald"/>
                <a:cs typeface="Oswald"/>
                <a:sym typeface="Oswald"/>
              </a:rPr>
              <a:t>En forma alternativa a que el empleador sea quien da fe de que el trabajador pertenece a la empresa, la misma persona que sube la licencia puede adjuntar una Declaración Jurada, obtenida en el sitio web de la Dirección del Trabajo</a:t>
            </a:r>
            <a:endParaRPr b="0" i="0" sz="35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500"/>
              <a:buFont typeface="Arial"/>
              <a:buNone/>
            </a:pPr>
            <a:r>
              <a:t/>
            </a:r>
            <a:endParaRPr b="0" i="0" sz="35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3500"/>
              <a:buFont typeface="Arial"/>
              <a:buNone/>
            </a:pPr>
            <a:r>
              <a:rPr b="0" i="0" lang="es-ES" sz="3500" u="none" cap="none" strike="noStrike">
                <a:solidFill>
                  <a:schemeClr val="dk1"/>
                </a:solidFill>
                <a:latin typeface="Oswald"/>
                <a:ea typeface="Oswald"/>
                <a:cs typeface="Oswald"/>
                <a:sym typeface="Oswald"/>
              </a:rPr>
              <a:t>Si el trabajador adjunta este documento, el proceso de recopilación de información termina de inmediato, saltándose la consulta al empleador, y cerrando de inmediato el proceso.</a:t>
            </a:r>
            <a:endParaRPr b="1" i="0" sz="29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1" i="0" sz="2900" u="none" cap="none" strike="noStrike">
              <a:solidFill>
                <a:schemeClr val="lt1"/>
              </a:solidFill>
              <a:latin typeface="Oswald"/>
              <a:ea typeface="Oswald"/>
              <a:cs typeface="Oswald"/>
              <a:sym typeface="Oswald"/>
            </a:endParaRPr>
          </a:p>
        </p:txBody>
      </p:sp>
      <p:pic>
        <p:nvPicPr>
          <p:cNvPr id="147" name="Google Shape;147;g239d3f02c68_1_285"/>
          <p:cNvPicPr preferRelativeResize="0"/>
          <p:nvPr/>
        </p:nvPicPr>
        <p:blipFill rotWithShape="1">
          <a:blip r:embed="rId3">
            <a:alphaModFix/>
          </a:blip>
          <a:srcRect b="0" l="0" r="0" t="25082"/>
          <a:stretch/>
        </p:blipFill>
        <p:spPr>
          <a:xfrm>
            <a:off x="1114500" y="3686425"/>
            <a:ext cx="12558750" cy="4879800"/>
          </a:xfrm>
          <a:prstGeom prst="rect">
            <a:avLst/>
          </a:prstGeom>
          <a:noFill/>
          <a:ln cap="flat" cmpd="sng" w="19050">
            <a:solidFill>
              <a:schemeClr val="accent1"/>
            </a:solidFill>
            <a:prstDash val="solid"/>
            <a:round/>
            <a:headEnd len="sm" w="sm" type="none"/>
            <a:tailEnd len="sm" w="sm" type="none"/>
          </a:ln>
        </p:spPr>
      </p:pic>
      <p:sp>
        <p:nvSpPr>
          <p:cNvPr id="148" name="Google Shape;148;g239d3f02c68_1_285"/>
          <p:cNvSpPr txBox="1"/>
          <p:nvPr/>
        </p:nvSpPr>
        <p:spPr>
          <a:xfrm>
            <a:off x="8389725" y="10269600"/>
            <a:ext cx="1604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39d3f02c68_1_305"/>
          <p:cNvSpPr txBox="1"/>
          <p:nvPr/>
        </p:nvSpPr>
        <p:spPr>
          <a:xfrm>
            <a:off x="16866975" y="2651550"/>
            <a:ext cx="7128900" cy="1488000"/>
          </a:xfrm>
          <a:prstGeom prst="rect">
            <a:avLst/>
          </a:prstGeom>
          <a:noFill/>
          <a:ln>
            <a:noFill/>
          </a:ln>
        </p:spPr>
        <p:txBody>
          <a:bodyPr anchorCtr="0" anchor="b" bIns="50800" lIns="50800" spcFirstLastPara="1" rIns="50800" wrap="square" tIns="50800">
            <a:spAutoFit/>
          </a:bodyPr>
          <a:lstStyle/>
          <a:p>
            <a:pPr indent="0" lvl="0" marL="0" marR="0" rtl="0" algn="l">
              <a:lnSpc>
                <a:spcPct val="90000"/>
              </a:lnSpc>
              <a:spcBef>
                <a:spcPts val="0"/>
              </a:spcBef>
              <a:spcAft>
                <a:spcPts val="0"/>
              </a:spcAft>
              <a:buClr>
                <a:srgbClr val="000000"/>
              </a:buClr>
              <a:buSzPts val="5000"/>
              <a:buFont typeface="Arial"/>
              <a:buNone/>
            </a:pPr>
            <a:r>
              <a:rPr b="1" i="0" lang="es-ES" sz="5000" u="none" cap="none" strike="noStrike">
                <a:solidFill>
                  <a:schemeClr val="lt1"/>
                </a:solidFill>
                <a:latin typeface="Arial"/>
                <a:ea typeface="Arial"/>
                <a:cs typeface="Arial"/>
                <a:sym typeface="Arial"/>
              </a:rPr>
              <a:t>VALIDACIÓN EMPRESA</a:t>
            </a:r>
            <a:endParaRPr b="1" i="0" sz="5000" u="none" cap="none" strike="noStrike">
              <a:solidFill>
                <a:schemeClr val="lt1"/>
              </a:solidFill>
              <a:latin typeface="Arial"/>
              <a:ea typeface="Arial"/>
              <a:cs typeface="Arial"/>
              <a:sym typeface="Arial"/>
            </a:endParaRPr>
          </a:p>
        </p:txBody>
      </p:sp>
      <p:sp>
        <p:nvSpPr>
          <p:cNvPr id="154" name="Google Shape;154;g239d3f02c68_1_305"/>
          <p:cNvSpPr txBox="1"/>
          <p:nvPr>
            <p:ph type="title"/>
          </p:nvPr>
        </p:nvSpPr>
        <p:spPr>
          <a:xfrm>
            <a:off x="1953600" y="286067"/>
            <a:ext cx="22721700" cy="1527300"/>
          </a:xfrm>
          <a:prstGeom prst="rect">
            <a:avLst/>
          </a:prstGeom>
          <a:noFill/>
          <a:ln>
            <a:noFill/>
          </a:ln>
        </p:spPr>
        <p:txBody>
          <a:bodyPr anchorCtr="0" anchor="b" bIns="50800" lIns="50800" spcFirstLastPara="1" rIns="50800" wrap="square" tIns="50800">
            <a:normAutofit/>
          </a:bodyPr>
          <a:lstStyle/>
          <a:p>
            <a:pPr indent="0" lvl="0" marL="0" rtl="0" algn="l">
              <a:lnSpc>
                <a:spcPct val="90000"/>
              </a:lnSpc>
              <a:spcBef>
                <a:spcPts val="0"/>
              </a:spcBef>
              <a:spcAft>
                <a:spcPts val="0"/>
              </a:spcAft>
              <a:buClr>
                <a:srgbClr val="000000"/>
              </a:buClr>
              <a:buSzPts val="1100"/>
              <a:buFont typeface="Arial"/>
              <a:buNone/>
            </a:pPr>
            <a:r>
              <a:rPr lang="es-ES">
                <a:solidFill>
                  <a:srgbClr val="1896D3"/>
                </a:solidFill>
                <a:latin typeface="Oswald"/>
                <a:ea typeface="Oswald"/>
                <a:cs typeface="Oswald"/>
                <a:sym typeface="Oswald"/>
              </a:rPr>
              <a:t>Etapa 5: Aceptación de términos, condiciones y envío a tramitación</a:t>
            </a:r>
            <a:endParaRPr>
              <a:solidFill>
                <a:srgbClr val="1896D3"/>
              </a:solidFill>
              <a:latin typeface="Oswald"/>
              <a:ea typeface="Oswald"/>
              <a:cs typeface="Oswald"/>
              <a:sym typeface="Oswald"/>
            </a:endParaRPr>
          </a:p>
        </p:txBody>
      </p:sp>
      <p:sp>
        <p:nvSpPr>
          <p:cNvPr id="155" name="Google Shape;155;g239d3f02c68_1_305"/>
          <p:cNvSpPr txBox="1"/>
          <p:nvPr/>
        </p:nvSpPr>
        <p:spPr>
          <a:xfrm>
            <a:off x="14238175" y="3775650"/>
            <a:ext cx="9510600" cy="3981600"/>
          </a:xfrm>
          <a:prstGeom prst="rect">
            <a:avLst/>
          </a:prstGeom>
          <a:noFill/>
          <a:ln>
            <a:noFill/>
          </a:ln>
        </p:spPr>
        <p:txBody>
          <a:bodyPr anchorCtr="0" anchor="t" bIns="50800" lIns="50800" spcFirstLastPara="1" rIns="50800" wrap="square" tIns="50800">
            <a:spAutoFit/>
          </a:bodyPr>
          <a:lstStyle/>
          <a:p>
            <a:pPr indent="0" lvl="0" marL="0" marR="0" rtl="0" algn="just">
              <a:lnSpc>
                <a:spcPct val="120000"/>
              </a:lnSpc>
              <a:spcBef>
                <a:spcPts val="0"/>
              </a:spcBef>
              <a:spcAft>
                <a:spcPts val="0"/>
              </a:spcAft>
              <a:buClr>
                <a:schemeClr val="dk1"/>
              </a:buClr>
              <a:buSzPts val="1100"/>
              <a:buFont typeface="Arial"/>
              <a:buNone/>
            </a:pPr>
            <a:r>
              <a:rPr b="0" i="0" lang="es-ES" sz="3600" u="none" cap="none" strike="noStrike">
                <a:solidFill>
                  <a:schemeClr val="dk1"/>
                </a:solidFill>
                <a:latin typeface="Oswald"/>
                <a:ea typeface="Oswald"/>
                <a:cs typeface="Oswald"/>
                <a:sym typeface="Oswald"/>
              </a:rPr>
              <a:t>Luego de llenar los detalles de la licencia médica se debe, por último, aceptar los términos y condiciones respecto al manejo de datos privados, para luego clicar el botón que envía los datos a la Caja de Compensación respectiva.</a:t>
            </a:r>
            <a:endParaRPr b="1" i="0" sz="3600" u="none" cap="none" strike="noStrike">
              <a:solidFill>
                <a:schemeClr val="dk1"/>
              </a:solidFill>
              <a:latin typeface="Oswald"/>
              <a:ea typeface="Oswald"/>
              <a:cs typeface="Oswald"/>
              <a:sym typeface="Oswald"/>
            </a:endParaRPr>
          </a:p>
          <a:p>
            <a:pPr indent="0" lvl="0" marL="0" marR="0" rtl="0" algn="just">
              <a:lnSpc>
                <a:spcPct val="120000"/>
              </a:lnSpc>
              <a:spcBef>
                <a:spcPts val="0"/>
              </a:spcBef>
              <a:spcAft>
                <a:spcPts val="0"/>
              </a:spcAft>
              <a:buClr>
                <a:srgbClr val="000000"/>
              </a:buClr>
              <a:buSzPts val="2500"/>
              <a:buFont typeface="Arial"/>
              <a:buNone/>
            </a:pPr>
            <a:r>
              <a:t/>
            </a:r>
            <a:endParaRPr b="1" i="0" sz="3600" u="none" cap="none" strike="noStrike">
              <a:solidFill>
                <a:schemeClr val="lt1"/>
              </a:solidFill>
              <a:latin typeface="Oswald"/>
              <a:ea typeface="Oswald"/>
              <a:cs typeface="Oswald"/>
              <a:sym typeface="Oswald"/>
            </a:endParaRPr>
          </a:p>
        </p:txBody>
      </p:sp>
      <p:pic>
        <p:nvPicPr>
          <p:cNvPr id="156" name="Google Shape;156;g239d3f02c68_1_305"/>
          <p:cNvPicPr preferRelativeResize="0"/>
          <p:nvPr/>
        </p:nvPicPr>
        <p:blipFill rotWithShape="1">
          <a:blip r:embed="rId3">
            <a:alphaModFix/>
          </a:blip>
          <a:srcRect b="0" l="0" r="0" t="0"/>
          <a:stretch/>
        </p:blipFill>
        <p:spPr>
          <a:xfrm>
            <a:off x="1953600" y="4139550"/>
            <a:ext cx="11497175" cy="3713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Marcela Astudillo R.</dc:creator>
</cp:coreProperties>
</file>